
<file path=[Content_Types].xml><?xml version="1.0" encoding="utf-8"?>
<Types xmlns="http://schemas.openxmlformats.org/package/2006/content-types">
  <Default Extension="gif" ContentType="image/gif"/>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1" r:id="rId2"/>
  </p:sldMasterIdLst>
  <p:notesMasterIdLst>
    <p:notesMasterId r:id="rId31"/>
  </p:notesMasterIdLst>
  <p:sldIdLst>
    <p:sldId id="256" r:id="rId3"/>
    <p:sldId id="512"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2" r:id="rId19"/>
    <p:sldId id="511" r:id="rId20"/>
    <p:sldId id="374" r:id="rId21"/>
    <p:sldId id="400" r:id="rId22"/>
    <p:sldId id="369" r:id="rId23"/>
    <p:sldId id="476" r:id="rId24"/>
    <p:sldId id="402" r:id="rId25"/>
    <p:sldId id="403" r:id="rId26"/>
    <p:sldId id="291" r:id="rId27"/>
    <p:sldId id="370" r:id="rId28"/>
    <p:sldId id="290" r:id="rId29"/>
    <p:sldId id="271" r:id="rId3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jTecbdYhDT8uTkebmsUoEQtgwQI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8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customschemas.google.com/relationships/presentationmetadata" Target="meta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25.png>
</file>

<file path=ppt/media/image3.png>
</file>

<file path=ppt/media/image4.png>
</file>

<file path=ppt/media/image5.jpg>
</file>

<file path=ppt/media/image6.jpg>
</file>

<file path=ppt/media/image7.jp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144000" lvl="0" indent="-144000" algn="l" rtl="0">
              <a:spcBef>
                <a:spcPts val="0"/>
              </a:spcBef>
              <a:spcAft>
                <a:spcPts val="0"/>
              </a:spcAft>
              <a:buNone/>
            </a:pPr>
            <a:r>
              <a:rPr lang="en-US" sz="2000" b="0"/>
              <a:t>Software is not manufactured in the classical sense and does not wear out.</a:t>
            </a:r>
            <a:endParaRPr/>
          </a:p>
          <a:p>
            <a:pPr marL="144000" lvl="0" indent="-144000" algn="l" rtl="0">
              <a:spcBef>
                <a:spcPts val="600"/>
              </a:spcBef>
              <a:spcAft>
                <a:spcPts val="0"/>
              </a:spcAft>
              <a:buNone/>
            </a:pPr>
            <a:r>
              <a:rPr lang="en-US" sz="2000" b="0"/>
              <a:t>Software may be</a:t>
            </a:r>
            <a:endParaRPr/>
          </a:p>
          <a:p>
            <a:pPr marL="418320" lvl="2" indent="-144000" algn="l" rtl="0">
              <a:spcBef>
                <a:spcPts val="600"/>
              </a:spcBef>
              <a:spcAft>
                <a:spcPts val="0"/>
              </a:spcAft>
              <a:buNone/>
            </a:pPr>
            <a:r>
              <a:rPr lang="en-US" sz="2000" b="0">
                <a:solidFill>
                  <a:srgbClr val="00B050"/>
                </a:solidFill>
              </a:rPr>
              <a:t>Generic software - developed to be sold to a range of different customers e.g. PC software such as Excel or Word.</a:t>
            </a:r>
            <a:endParaRPr/>
          </a:p>
          <a:p>
            <a:pPr marL="418320" lvl="2" indent="-144000" algn="l" rtl="0">
              <a:spcBef>
                <a:spcPts val="600"/>
              </a:spcBef>
              <a:spcAft>
                <a:spcPts val="0"/>
              </a:spcAft>
              <a:buNone/>
            </a:pPr>
            <a:r>
              <a:rPr lang="en-US" sz="2000" b="0">
                <a:solidFill>
                  <a:srgbClr val="00B050"/>
                </a:solidFill>
              </a:rPr>
              <a:t>Custom software - developed for a single customer according to their </a:t>
            </a:r>
            <a:r>
              <a:rPr lang="en-US" sz="2100" b="0">
                <a:solidFill>
                  <a:srgbClr val="00B050"/>
                </a:solidFill>
              </a:rPr>
              <a:t>specification.</a:t>
            </a:r>
            <a:endParaRPr/>
          </a:p>
          <a:p>
            <a:pPr marL="418320" lvl="2" indent="-144000" algn="l" rtl="0">
              <a:spcBef>
                <a:spcPts val="600"/>
              </a:spcBef>
              <a:spcAft>
                <a:spcPts val="0"/>
              </a:spcAft>
              <a:buNone/>
            </a:pPr>
            <a:r>
              <a:rPr lang="en-US" sz="2000" b="0">
                <a:solidFill>
                  <a:srgbClr val="0070C0"/>
                </a:solidFill>
              </a:rPr>
              <a:t>System Software – designed to operate/manipulate hardware</a:t>
            </a:r>
            <a:endParaRPr/>
          </a:p>
          <a:p>
            <a:pPr marL="418320" lvl="2" indent="-144000" algn="l" rtl="0">
              <a:spcBef>
                <a:spcPts val="600"/>
              </a:spcBef>
              <a:spcAft>
                <a:spcPts val="0"/>
              </a:spcAft>
              <a:buNone/>
            </a:pPr>
            <a:r>
              <a:rPr lang="en-US" sz="2000" b="0">
                <a:solidFill>
                  <a:srgbClr val="0070C0"/>
                </a:solidFill>
              </a:rPr>
              <a:t>Application software – developed to perform any task/function that benefits from computation</a:t>
            </a:r>
            <a:endParaRPr/>
          </a:p>
          <a:p>
            <a:pPr marL="418320" lvl="2" indent="-144000" algn="l" rtl="0">
              <a:spcBef>
                <a:spcPts val="600"/>
              </a:spcBef>
              <a:spcAft>
                <a:spcPts val="0"/>
              </a:spcAft>
              <a:buNone/>
            </a:pPr>
            <a:r>
              <a:rPr lang="en-US" sz="2000" b="0">
                <a:solidFill>
                  <a:srgbClr val="0070C0"/>
                </a:solidFill>
              </a:rPr>
              <a:t>Programming Infrastructure software -  Programs or applications that software developers use to create, debug, maintain, or otherwise support other programs and applications. </a:t>
            </a:r>
            <a:endParaRPr sz="2000" b="0">
              <a:solidFill>
                <a:srgbClr val="0070C0"/>
              </a:solidFill>
            </a:endParaRPr>
          </a:p>
          <a:p>
            <a:pPr marL="144000" lvl="0" indent="-144000" algn="l" rtl="0">
              <a:spcBef>
                <a:spcPts val="600"/>
              </a:spcBef>
              <a:spcAft>
                <a:spcPts val="0"/>
              </a:spcAft>
              <a:buNone/>
            </a:pPr>
            <a:r>
              <a:rPr lang="en-US" sz="2000" b="0"/>
              <a:t>New software can be created by developing new programs, configuring generic software systems or reusing existing software or piecing together different software.</a:t>
            </a:r>
            <a:endParaRPr/>
          </a:p>
          <a:p>
            <a:pPr marL="0" lvl="0" indent="0" algn="l" rtl="0">
              <a:spcBef>
                <a:spcPts val="600"/>
              </a:spcBef>
              <a:spcAft>
                <a:spcPts val="0"/>
              </a:spcAft>
              <a:buNone/>
            </a:pPr>
            <a:endParaRPr b="0"/>
          </a:p>
        </p:txBody>
      </p:sp>
      <p:sp>
        <p:nvSpPr>
          <p:cNvPr id="207" name="Google Shape;207;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Software engineering is beyond programs people write for something/hobby</a:t>
            </a:r>
            <a:endParaRPr/>
          </a:p>
          <a:p>
            <a:pPr marL="0" marR="0" lvl="0" indent="0" algn="l" rtl="0">
              <a:lnSpc>
                <a:spcPct val="100000"/>
              </a:lnSpc>
              <a:spcBef>
                <a:spcPts val="0"/>
              </a:spcBef>
              <a:spcAft>
                <a:spcPts val="0"/>
              </a:spcAft>
              <a:buClr>
                <a:schemeClr val="dk1"/>
              </a:buClr>
              <a:buSzPts val="1200"/>
              <a:buFont typeface="Calibri"/>
              <a:buNone/>
            </a:pPr>
            <a:endParaRPr sz="1200" b="0"/>
          </a:p>
          <a:p>
            <a:pPr marL="0" marR="0" lvl="0" indent="0" algn="l" rtl="0">
              <a:lnSpc>
                <a:spcPct val="100000"/>
              </a:lnSpc>
              <a:spcBef>
                <a:spcPts val="0"/>
              </a:spcBef>
              <a:spcAft>
                <a:spcPts val="0"/>
              </a:spcAft>
              <a:buClr>
                <a:schemeClr val="dk1"/>
              </a:buClr>
              <a:buSzPts val="1200"/>
              <a:buFont typeface="Calibri"/>
              <a:buNone/>
            </a:pPr>
            <a:r>
              <a:rPr lang="en-US" sz="1200" b="0"/>
              <a:t>Software engineering is an engineering discipline that is concerned with all aspects of software production.</a:t>
            </a:r>
            <a:endParaRPr/>
          </a:p>
          <a:p>
            <a:pPr marL="144000" lvl="0" indent="-144000" algn="l" rtl="0">
              <a:lnSpc>
                <a:spcPct val="120000"/>
              </a:lnSpc>
              <a:spcBef>
                <a:spcPts val="0"/>
              </a:spcBef>
              <a:spcAft>
                <a:spcPts val="0"/>
              </a:spcAft>
              <a:buNone/>
            </a:pPr>
            <a:endParaRPr sz="1200" b="0"/>
          </a:p>
          <a:p>
            <a:pPr marL="144000" lvl="0" indent="-144000" algn="l" rtl="0">
              <a:lnSpc>
                <a:spcPct val="120000"/>
              </a:lnSpc>
              <a:spcBef>
                <a:spcPts val="600"/>
              </a:spcBef>
              <a:spcAft>
                <a:spcPts val="0"/>
              </a:spcAft>
              <a:buNone/>
            </a:pPr>
            <a:r>
              <a:rPr lang="en-US" sz="1200" b="0"/>
              <a:t>Software engineering can also be looked at as the systematic and scientific approach to develop, operate, maintain and to retire the software product. Software product could be interpreted as software for a large/medium size complex problem.</a:t>
            </a:r>
            <a:endParaRPr/>
          </a:p>
          <a:p>
            <a:pPr marL="144000" lvl="0" indent="-144000" algn="l" rtl="0">
              <a:lnSpc>
                <a:spcPct val="120000"/>
              </a:lnSpc>
              <a:spcBef>
                <a:spcPts val="600"/>
              </a:spcBef>
              <a:spcAft>
                <a:spcPts val="0"/>
              </a:spcAft>
              <a:buNone/>
            </a:pPr>
            <a:endParaRPr sz="1200" b="0"/>
          </a:p>
          <a:p>
            <a:pPr marL="144000" lvl="0" indent="-144000" algn="l" rtl="0">
              <a:lnSpc>
                <a:spcPct val="120000"/>
              </a:lnSpc>
              <a:spcBef>
                <a:spcPts val="600"/>
              </a:spcBef>
              <a:spcAft>
                <a:spcPts val="0"/>
              </a:spcAft>
              <a:buNone/>
            </a:pPr>
            <a:r>
              <a:rPr lang="en-US" sz="1200" b="0"/>
              <a:t>Software engineering is imperative in a large project, though there are benefits and can/and is good to be used for the development of programs/small assignments. </a:t>
            </a:r>
            <a:endParaRPr sz="1200" b="0"/>
          </a:p>
          <a:p>
            <a:pPr marL="0" lvl="0" indent="0" algn="l" rtl="0">
              <a:spcBef>
                <a:spcPts val="600"/>
              </a:spcBef>
              <a:spcAft>
                <a:spcPts val="0"/>
              </a:spcAft>
              <a:buNone/>
            </a:pPr>
            <a:endParaRPr/>
          </a:p>
        </p:txBody>
      </p:sp>
      <p:sp>
        <p:nvSpPr>
          <p:cNvPr id="214" name="Google Shape;214;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0" name="Google Shape;220;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4" name="Google Shape;234;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368AE7-E8BA-4F61-B711-A67F64E284FA}"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IN"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86365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368AE7-E8BA-4F61-B711-A67F64E284FA}"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IN"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33392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368AE7-E8BA-4F61-B711-A67F64E284FA}"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IN"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6062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568716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https://www.youtube.com/watch?v=H2tuKiiznsY&amp;authuser=1</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368AE7-E8BA-4F61-B711-A67F64E284FA}"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IN"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67844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368AE7-E8BA-4F61-B711-A67F64E284FA}"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IN"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620128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6"/>
          <p:cNvSpPr>
            <a:spLocks noGrp="1" noChangeArrowheads="1"/>
          </p:cNvSpPr>
          <p:nvPr>
            <p:ph type="ftr" sz="quarter" idx="4"/>
          </p:nvPr>
        </p:nvSpPr>
        <p:spPr>
          <a:noFill/>
        </p:spPr>
        <p:txBody>
          <a:bodyPr/>
          <a:lstStyle>
            <a:lvl1pPr defTabSz="914485" eaLnBrk="0" hangingPunct="0">
              <a:defRPr sz="1900">
                <a:solidFill>
                  <a:schemeClr val="tx1"/>
                </a:solidFill>
                <a:latin typeface="Arial" charset="0"/>
              </a:defRPr>
            </a:lvl1pPr>
            <a:lvl2pPr marL="702756" indent="-270291" defTabSz="914485" eaLnBrk="0" hangingPunct="0">
              <a:defRPr sz="1900">
                <a:solidFill>
                  <a:schemeClr val="tx1"/>
                </a:solidFill>
                <a:latin typeface="Arial" charset="0"/>
              </a:defRPr>
            </a:lvl2pPr>
            <a:lvl3pPr marL="1081164" indent="-216233" defTabSz="914485" eaLnBrk="0" hangingPunct="0">
              <a:defRPr sz="1900">
                <a:solidFill>
                  <a:schemeClr val="tx1"/>
                </a:solidFill>
                <a:latin typeface="Arial" charset="0"/>
              </a:defRPr>
            </a:lvl3pPr>
            <a:lvl4pPr marL="1513629" indent="-216233" defTabSz="914485" eaLnBrk="0" hangingPunct="0">
              <a:defRPr sz="1900">
                <a:solidFill>
                  <a:schemeClr val="tx1"/>
                </a:solidFill>
                <a:latin typeface="Arial" charset="0"/>
              </a:defRPr>
            </a:lvl4pPr>
            <a:lvl5pPr marL="1946095" indent="-216233" defTabSz="914485" eaLnBrk="0" hangingPunct="0">
              <a:defRPr sz="1900">
                <a:solidFill>
                  <a:schemeClr val="tx1"/>
                </a:solidFill>
                <a:latin typeface="Arial" charset="0"/>
              </a:defRPr>
            </a:lvl5pPr>
            <a:lvl6pPr marL="2378560"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6pPr>
            <a:lvl7pPr marL="2811026"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7pPr>
            <a:lvl8pPr marL="3243491"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8pPr>
            <a:lvl9pPr marL="3675957"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9pPr>
          </a:lstStyle>
          <a:p>
            <a:pPr marL="0" marR="0" lvl="0" indent="0" algn="l" defTabSz="914485" rtl="0" eaLnBrk="1" fontAlgn="auto" latinLnBrk="0" hangingPunct="1">
              <a:lnSpc>
                <a:spcPct val="100000"/>
              </a:lnSpc>
              <a:spcBef>
                <a:spcPts val="0"/>
              </a:spcBef>
              <a:spcAft>
                <a:spcPts val="0"/>
              </a:spcAft>
              <a:buClr>
                <a:srgbClr val="4F81BD"/>
              </a:buClr>
              <a:buSzTx/>
              <a:buFontTx/>
              <a:buNone/>
              <a:tabLst/>
              <a:defRPr/>
            </a:pPr>
            <a:r>
              <a:rPr kumimoji="0" lang="nl-NL" sz="1200" b="0" i="0" u="none" strike="noStrike" kern="1200" cap="none" spc="0" normalizeH="0" baseline="0" noProof="0">
                <a:ln>
                  <a:noFill/>
                </a:ln>
                <a:solidFill>
                  <a:srgbClr val="000066"/>
                </a:solidFill>
                <a:effectLst/>
                <a:uLnTx/>
                <a:uFillTx/>
                <a:latin typeface="Arial" charset="0"/>
                <a:ea typeface="+mn-ea"/>
                <a:cs typeface="+mn-cs"/>
              </a:rPr>
              <a:t>© SE, Introduction, Hans van Vliet</a:t>
            </a:r>
          </a:p>
        </p:txBody>
      </p:sp>
      <p:sp>
        <p:nvSpPr>
          <p:cNvPr id="47107" name="Rectangle 7"/>
          <p:cNvSpPr>
            <a:spLocks noGrp="1" noChangeArrowheads="1"/>
          </p:cNvSpPr>
          <p:nvPr>
            <p:ph type="sldNum" sz="quarter" idx="5"/>
          </p:nvPr>
        </p:nvSpPr>
        <p:spPr>
          <a:noFill/>
        </p:spPr>
        <p:txBody>
          <a:bodyPr/>
          <a:lstStyle>
            <a:lvl1pPr defTabSz="914485" eaLnBrk="0" hangingPunct="0">
              <a:defRPr sz="1900">
                <a:solidFill>
                  <a:schemeClr val="tx1"/>
                </a:solidFill>
                <a:latin typeface="Arial" charset="0"/>
              </a:defRPr>
            </a:lvl1pPr>
            <a:lvl2pPr marL="702756" indent="-270291" defTabSz="914485" eaLnBrk="0" hangingPunct="0">
              <a:defRPr sz="1900">
                <a:solidFill>
                  <a:schemeClr val="tx1"/>
                </a:solidFill>
                <a:latin typeface="Arial" charset="0"/>
              </a:defRPr>
            </a:lvl2pPr>
            <a:lvl3pPr marL="1081164" indent="-216233" defTabSz="914485" eaLnBrk="0" hangingPunct="0">
              <a:defRPr sz="1900">
                <a:solidFill>
                  <a:schemeClr val="tx1"/>
                </a:solidFill>
                <a:latin typeface="Arial" charset="0"/>
              </a:defRPr>
            </a:lvl3pPr>
            <a:lvl4pPr marL="1513629" indent="-216233" defTabSz="914485" eaLnBrk="0" hangingPunct="0">
              <a:defRPr sz="1900">
                <a:solidFill>
                  <a:schemeClr val="tx1"/>
                </a:solidFill>
                <a:latin typeface="Arial" charset="0"/>
              </a:defRPr>
            </a:lvl4pPr>
            <a:lvl5pPr marL="1946095" indent="-216233" defTabSz="914485" eaLnBrk="0" hangingPunct="0">
              <a:defRPr sz="1900">
                <a:solidFill>
                  <a:schemeClr val="tx1"/>
                </a:solidFill>
                <a:latin typeface="Arial" charset="0"/>
              </a:defRPr>
            </a:lvl5pPr>
            <a:lvl6pPr marL="2378560"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6pPr>
            <a:lvl7pPr marL="2811026"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7pPr>
            <a:lvl8pPr marL="3243491"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8pPr>
            <a:lvl9pPr marL="3675957"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9pPr>
          </a:lstStyle>
          <a:p>
            <a:pPr marL="0" marR="0" lvl="0" indent="0" algn="r" defTabSz="914485" rtl="0" eaLnBrk="1" fontAlgn="auto" latinLnBrk="0" hangingPunct="1">
              <a:lnSpc>
                <a:spcPct val="100000"/>
              </a:lnSpc>
              <a:spcBef>
                <a:spcPts val="0"/>
              </a:spcBef>
              <a:spcAft>
                <a:spcPts val="0"/>
              </a:spcAft>
              <a:buClr>
                <a:srgbClr val="4F81BD"/>
              </a:buClr>
              <a:buSzTx/>
              <a:buFontTx/>
              <a:buNone/>
              <a:tabLst/>
              <a:defRPr/>
            </a:pPr>
            <a:fld id="{91928A0E-E67B-410A-9167-42F3F2534ECA}" type="slidenum">
              <a:rPr kumimoji="0" lang="nl-NL" sz="1200" b="0" i="0" u="none" strike="noStrike" kern="1200" cap="none" spc="0" normalizeH="0" baseline="0" noProof="0">
                <a:ln>
                  <a:noFill/>
                </a:ln>
                <a:solidFill>
                  <a:srgbClr val="000066"/>
                </a:solidFill>
                <a:effectLst/>
                <a:uLnTx/>
                <a:uFillTx/>
                <a:latin typeface="Arial" charset="0"/>
                <a:ea typeface="+mn-ea"/>
                <a:cs typeface="+mn-cs"/>
              </a:rPr>
              <a:pPr marL="0" marR="0" lvl="0" indent="0" algn="r" defTabSz="914485" rtl="0" eaLnBrk="1" fontAlgn="auto" latinLnBrk="0" hangingPunct="1">
                <a:lnSpc>
                  <a:spcPct val="100000"/>
                </a:lnSpc>
                <a:spcBef>
                  <a:spcPts val="0"/>
                </a:spcBef>
                <a:spcAft>
                  <a:spcPts val="0"/>
                </a:spcAft>
                <a:buClr>
                  <a:srgbClr val="4F81BD"/>
                </a:buClr>
                <a:buSzTx/>
                <a:buFontTx/>
                <a:buNone/>
                <a:tabLst/>
                <a:defRPr/>
              </a:pPr>
              <a:t>22</a:t>
            </a:fld>
            <a:endParaRPr kumimoji="0" lang="nl-NL" sz="1200" b="0" i="0" u="none" strike="noStrike" kern="1200" cap="none" spc="0" normalizeH="0" baseline="0" noProof="0">
              <a:ln>
                <a:noFill/>
              </a:ln>
              <a:solidFill>
                <a:srgbClr val="000066"/>
              </a:solidFill>
              <a:effectLst/>
              <a:uLnTx/>
              <a:uFillTx/>
              <a:latin typeface="Arial" charset="0"/>
              <a:ea typeface="+mn-ea"/>
              <a:cs typeface="+mn-cs"/>
            </a:endParaRPr>
          </a:p>
        </p:txBody>
      </p:sp>
      <p:sp>
        <p:nvSpPr>
          <p:cNvPr id="47108" name="Rectangle 2"/>
          <p:cNvSpPr>
            <a:spLocks noGrp="1" noRot="1" noChangeAspect="1" noChangeArrowheads="1" noTextEdit="1"/>
          </p:cNvSpPr>
          <p:nvPr>
            <p:ph type="sldImg"/>
          </p:nvPr>
        </p:nvSpPr>
        <p:spPr>
          <a:xfrm>
            <a:off x="115888" y="744538"/>
            <a:ext cx="6627812" cy="3729037"/>
          </a:xfrm>
          <a:ln/>
        </p:spPr>
      </p:sp>
      <p:sp>
        <p:nvSpPr>
          <p:cNvPr id="47109" name="Rectangle 3"/>
          <p:cNvSpPr>
            <a:spLocks noGrp="1" noChangeArrowheads="1"/>
          </p:cNvSpPr>
          <p:nvPr>
            <p:ph type="body" idx="1"/>
          </p:nvPr>
        </p:nvSpPr>
        <p:spPr>
          <a:xfrm>
            <a:off x="931665" y="4673554"/>
            <a:ext cx="5027414" cy="4477862"/>
          </a:xfrm>
          <a:noFill/>
        </p:spPr>
        <p:txBody>
          <a:bodyPr/>
          <a:lstStyle/>
          <a:p>
            <a:pPr eaLnBrk="1" hangingPunct="1"/>
            <a:r>
              <a:rPr lang="en-US" sz="800" dirty="0">
                <a:latin typeface="Arial" charset="0"/>
              </a:rPr>
              <a:t>This was the maiden flight of the Ariane 5.</a:t>
            </a:r>
          </a:p>
          <a:p>
            <a:pPr eaLnBrk="1" hangingPunct="1"/>
            <a:endParaRPr lang="en-US" sz="800" dirty="0">
              <a:latin typeface="Arial" charset="0"/>
            </a:endParaRPr>
          </a:p>
          <a:p>
            <a:pPr eaLnBrk="1" hangingPunct="1"/>
            <a:r>
              <a:rPr lang="en-US" sz="800" dirty="0">
                <a:latin typeface="Arial" charset="0"/>
              </a:rPr>
              <a:t>The Inertial Reference System determines the position of the rocket and its movements in space. It has its own computer, which computes angles and speeds based on information it gets from the ground station, lasers, etc. There are 2 IRS’s, which both failed.</a:t>
            </a:r>
          </a:p>
        </p:txBody>
      </p:sp>
    </p:spTree>
    <p:extLst>
      <p:ext uri="{BB962C8B-B14F-4D97-AF65-F5344CB8AC3E}">
        <p14:creationId xmlns:p14="http://schemas.microsoft.com/office/powerpoint/2010/main" val="14175547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6"/>
          <p:cNvSpPr>
            <a:spLocks noGrp="1" noChangeArrowheads="1"/>
          </p:cNvSpPr>
          <p:nvPr>
            <p:ph type="ftr" sz="quarter" idx="4"/>
          </p:nvPr>
        </p:nvSpPr>
        <p:spPr>
          <a:noFill/>
        </p:spPr>
        <p:txBody>
          <a:bodyPr/>
          <a:lstStyle>
            <a:lvl1pPr defTabSz="914485" eaLnBrk="0" hangingPunct="0">
              <a:defRPr sz="1900">
                <a:solidFill>
                  <a:schemeClr val="tx1"/>
                </a:solidFill>
                <a:latin typeface="Arial" charset="0"/>
              </a:defRPr>
            </a:lvl1pPr>
            <a:lvl2pPr marL="702756" indent="-270291" defTabSz="914485" eaLnBrk="0" hangingPunct="0">
              <a:defRPr sz="1900">
                <a:solidFill>
                  <a:schemeClr val="tx1"/>
                </a:solidFill>
                <a:latin typeface="Arial" charset="0"/>
              </a:defRPr>
            </a:lvl2pPr>
            <a:lvl3pPr marL="1081164" indent="-216233" defTabSz="914485" eaLnBrk="0" hangingPunct="0">
              <a:defRPr sz="1900">
                <a:solidFill>
                  <a:schemeClr val="tx1"/>
                </a:solidFill>
                <a:latin typeface="Arial" charset="0"/>
              </a:defRPr>
            </a:lvl3pPr>
            <a:lvl4pPr marL="1513629" indent="-216233" defTabSz="914485" eaLnBrk="0" hangingPunct="0">
              <a:defRPr sz="1900">
                <a:solidFill>
                  <a:schemeClr val="tx1"/>
                </a:solidFill>
                <a:latin typeface="Arial" charset="0"/>
              </a:defRPr>
            </a:lvl4pPr>
            <a:lvl5pPr marL="1946095" indent="-216233" defTabSz="914485" eaLnBrk="0" hangingPunct="0">
              <a:defRPr sz="1900">
                <a:solidFill>
                  <a:schemeClr val="tx1"/>
                </a:solidFill>
                <a:latin typeface="Arial" charset="0"/>
              </a:defRPr>
            </a:lvl5pPr>
            <a:lvl6pPr marL="2378560"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6pPr>
            <a:lvl7pPr marL="2811026"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7pPr>
            <a:lvl8pPr marL="3243491"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8pPr>
            <a:lvl9pPr marL="3675957"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9pPr>
          </a:lstStyle>
          <a:p>
            <a:pPr marL="0" marR="0" lvl="0" indent="0" algn="l" defTabSz="914485" rtl="0" eaLnBrk="1" fontAlgn="auto" latinLnBrk="0" hangingPunct="1">
              <a:lnSpc>
                <a:spcPct val="100000"/>
              </a:lnSpc>
              <a:spcBef>
                <a:spcPts val="0"/>
              </a:spcBef>
              <a:spcAft>
                <a:spcPts val="0"/>
              </a:spcAft>
              <a:buClr>
                <a:srgbClr val="4F81BD"/>
              </a:buClr>
              <a:buSzTx/>
              <a:buFontTx/>
              <a:buNone/>
              <a:tabLst/>
              <a:defRPr/>
            </a:pPr>
            <a:r>
              <a:rPr kumimoji="0" lang="nl-NL" sz="1200" b="0" i="0" u="none" strike="noStrike" kern="1200" cap="none" spc="0" normalizeH="0" baseline="0" noProof="0">
                <a:ln>
                  <a:noFill/>
                </a:ln>
                <a:solidFill>
                  <a:srgbClr val="000066"/>
                </a:solidFill>
                <a:effectLst/>
                <a:uLnTx/>
                <a:uFillTx/>
                <a:latin typeface="Arial" charset="0"/>
                <a:ea typeface="+mn-ea"/>
                <a:cs typeface="+mn-cs"/>
              </a:rPr>
              <a:t>© SE, Introduction, Hans van Vliet</a:t>
            </a:r>
          </a:p>
        </p:txBody>
      </p:sp>
      <p:sp>
        <p:nvSpPr>
          <p:cNvPr id="48131" name="Rectangle 7"/>
          <p:cNvSpPr>
            <a:spLocks noGrp="1" noChangeArrowheads="1"/>
          </p:cNvSpPr>
          <p:nvPr>
            <p:ph type="sldNum" sz="quarter" idx="5"/>
          </p:nvPr>
        </p:nvSpPr>
        <p:spPr>
          <a:noFill/>
        </p:spPr>
        <p:txBody>
          <a:bodyPr/>
          <a:lstStyle>
            <a:lvl1pPr defTabSz="914485" eaLnBrk="0" hangingPunct="0">
              <a:defRPr sz="1900">
                <a:solidFill>
                  <a:schemeClr val="tx1"/>
                </a:solidFill>
                <a:latin typeface="Arial" charset="0"/>
              </a:defRPr>
            </a:lvl1pPr>
            <a:lvl2pPr marL="702756" indent="-270291" defTabSz="914485" eaLnBrk="0" hangingPunct="0">
              <a:defRPr sz="1900">
                <a:solidFill>
                  <a:schemeClr val="tx1"/>
                </a:solidFill>
                <a:latin typeface="Arial" charset="0"/>
              </a:defRPr>
            </a:lvl2pPr>
            <a:lvl3pPr marL="1081164" indent="-216233" defTabSz="914485" eaLnBrk="0" hangingPunct="0">
              <a:defRPr sz="1900">
                <a:solidFill>
                  <a:schemeClr val="tx1"/>
                </a:solidFill>
                <a:latin typeface="Arial" charset="0"/>
              </a:defRPr>
            </a:lvl3pPr>
            <a:lvl4pPr marL="1513629" indent="-216233" defTabSz="914485" eaLnBrk="0" hangingPunct="0">
              <a:defRPr sz="1900">
                <a:solidFill>
                  <a:schemeClr val="tx1"/>
                </a:solidFill>
                <a:latin typeface="Arial" charset="0"/>
              </a:defRPr>
            </a:lvl4pPr>
            <a:lvl5pPr marL="1946095" indent="-216233" defTabSz="914485" eaLnBrk="0" hangingPunct="0">
              <a:defRPr sz="1900">
                <a:solidFill>
                  <a:schemeClr val="tx1"/>
                </a:solidFill>
                <a:latin typeface="Arial" charset="0"/>
              </a:defRPr>
            </a:lvl5pPr>
            <a:lvl6pPr marL="2378560"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6pPr>
            <a:lvl7pPr marL="2811026"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7pPr>
            <a:lvl8pPr marL="3243491"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8pPr>
            <a:lvl9pPr marL="3675957"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9pPr>
          </a:lstStyle>
          <a:p>
            <a:pPr marL="0" marR="0" lvl="0" indent="0" algn="r" defTabSz="914485" rtl="0" eaLnBrk="1" fontAlgn="auto" latinLnBrk="0" hangingPunct="1">
              <a:lnSpc>
                <a:spcPct val="100000"/>
              </a:lnSpc>
              <a:spcBef>
                <a:spcPts val="0"/>
              </a:spcBef>
              <a:spcAft>
                <a:spcPts val="0"/>
              </a:spcAft>
              <a:buClr>
                <a:srgbClr val="4F81BD"/>
              </a:buClr>
              <a:buSzTx/>
              <a:buFontTx/>
              <a:buNone/>
              <a:tabLst/>
              <a:defRPr/>
            </a:pPr>
            <a:fld id="{1F398F4A-92FC-4501-A19C-492456E03934}" type="slidenum">
              <a:rPr kumimoji="0" lang="nl-NL" sz="1200" b="0" i="0" u="none" strike="noStrike" kern="1200" cap="none" spc="0" normalizeH="0" baseline="0" noProof="0">
                <a:ln>
                  <a:noFill/>
                </a:ln>
                <a:solidFill>
                  <a:srgbClr val="000066"/>
                </a:solidFill>
                <a:effectLst/>
                <a:uLnTx/>
                <a:uFillTx/>
                <a:latin typeface="Arial" charset="0"/>
                <a:ea typeface="+mn-ea"/>
                <a:cs typeface="+mn-cs"/>
              </a:rPr>
              <a:pPr marL="0" marR="0" lvl="0" indent="0" algn="r" defTabSz="914485" rtl="0" eaLnBrk="1" fontAlgn="auto" latinLnBrk="0" hangingPunct="1">
                <a:lnSpc>
                  <a:spcPct val="100000"/>
                </a:lnSpc>
                <a:spcBef>
                  <a:spcPts val="0"/>
                </a:spcBef>
                <a:spcAft>
                  <a:spcPts val="0"/>
                </a:spcAft>
                <a:buClr>
                  <a:srgbClr val="4F81BD"/>
                </a:buClr>
                <a:buSzTx/>
                <a:buFontTx/>
                <a:buNone/>
                <a:tabLst/>
                <a:defRPr/>
              </a:pPr>
              <a:t>23</a:t>
            </a:fld>
            <a:endParaRPr kumimoji="0" lang="nl-NL" sz="1200" b="0" i="0" u="none" strike="noStrike" kern="1200" cap="none" spc="0" normalizeH="0" baseline="0" noProof="0">
              <a:ln>
                <a:noFill/>
              </a:ln>
              <a:solidFill>
                <a:srgbClr val="000066"/>
              </a:solidFill>
              <a:effectLst/>
              <a:uLnTx/>
              <a:uFillTx/>
              <a:latin typeface="Arial" charset="0"/>
              <a:ea typeface="+mn-ea"/>
              <a:cs typeface="+mn-cs"/>
            </a:endParaRPr>
          </a:p>
        </p:txBody>
      </p:sp>
      <p:sp>
        <p:nvSpPr>
          <p:cNvPr id="48132" name="Rectangle 2"/>
          <p:cNvSpPr>
            <a:spLocks noGrp="1" noRot="1" noChangeAspect="1" noChangeArrowheads="1" noTextEdit="1"/>
          </p:cNvSpPr>
          <p:nvPr>
            <p:ph type="sldImg"/>
          </p:nvPr>
        </p:nvSpPr>
        <p:spPr>
          <a:xfrm>
            <a:off x="115888" y="744538"/>
            <a:ext cx="6627812" cy="3729037"/>
          </a:xfrm>
          <a:ln/>
        </p:spPr>
      </p:sp>
      <p:sp>
        <p:nvSpPr>
          <p:cNvPr id="48133" name="Rectangle 3"/>
          <p:cNvSpPr>
            <a:spLocks noGrp="1" noChangeArrowheads="1"/>
          </p:cNvSpPr>
          <p:nvPr>
            <p:ph type="body" idx="1"/>
          </p:nvPr>
        </p:nvSpPr>
        <p:spPr>
          <a:xfrm>
            <a:off x="915294" y="4724532"/>
            <a:ext cx="5027414" cy="4476218"/>
          </a:xfrm>
          <a:noFill/>
        </p:spPr>
        <p:txBody>
          <a:bodyPr/>
          <a:lstStyle/>
          <a:p>
            <a:pPr eaLnBrk="1" hangingPunct="1"/>
            <a:r>
              <a:rPr lang="en-US" sz="1500">
                <a:latin typeface="Arial" charset="0"/>
              </a:rPr>
              <a:t>BH - horizontal bias</a:t>
            </a:r>
          </a:p>
          <a:p>
            <a:pPr eaLnBrk="1" hangingPunct="1"/>
            <a:endParaRPr lang="en-US" sz="1500">
              <a:latin typeface="Arial" charset="0"/>
            </a:endParaRPr>
          </a:p>
          <a:p>
            <a:pPr eaLnBrk="1" hangingPunct="1"/>
            <a:r>
              <a:rPr lang="en-US" sz="1500">
                <a:latin typeface="Arial" charset="0"/>
              </a:rPr>
              <a:t>Not all conversions were protected, for performance reasons</a:t>
            </a:r>
          </a:p>
        </p:txBody>
      </p:sp>
    </p:spTree>
    <p:extLst>
      <p:ext uri="{BB962C8B-B14F-4D97-AF65-F5344CB8AC3E}">
        <p14:creationId xmlns:p14="http://schemas.microsoft.com/office/powerpoint/2010/main" val="14567330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6"/>
          <p:cNvSpPr>
            <a:spLocks noGrp="1" noChangeArrowheads="1"/>
          </p:cNvSpPr>
          <p:nvPr>
            <p:ph type="ftr" sz="quarter" idx="4"/>
          </p:nvPr>
        </p:nvSpPr>
        <p:spPr>
          <a:noFill/>
        </p:spPr>
        <p:txBody>
          <a:bodyPr/>
          <a:lstStyle>
            <a:lvl1pPr defTabSz="914485" eaLnBrk="0" hangingPunct="0">
              <a:defRPr sz="1900">
                <a:solidFill>
                  <a:schemeClr val="tx1"/>
                </a:solidFill>
                <a:latin typeface="Arial" charset="0"/>
              </a:defRPr>
            </a:lvl1pPr>
            <a:lvl2pPr marL="702756" indent="-270291" defTabSz="914485" eaLnBrk="0" hangingPunct="0">
              <a:defRPr sz="1900">
                <a:solidFill>
                  <a:schemeClr val="tx1"/>
                </a:solidFill>
                <a:latin typeface="Arial" charset="0"/>
              </a:defRPr>
            </a:lvl2pPr>
            <a:lvl3pPr marL="1081164" indent="-216233" defTabSz="914485" eaLnBrk="0" hangingPunct="0">
              <a:defRPr sz="1900">
                <a:solidFill>
                  <a:schemeClr val="tx1"/>
                </a:solidFill>
                <a:latin typeface="Arial" charset="0"/>
              </a:defRPr>
            </a:lvl3pPr>
            <a:lvl4pPr marL="1513629" indent="-216233" defTabSz="914485" eaLnBrk="0" hangingPunct="0">
              <a:defRPr sz="1900">
                <a:solidFill>
                  <a:schemeClr val="tx1"/>
                </a:solidFill>
                <a:latin typeface="Arial" charset="0"/>
              </a:defRPr>
            </a:lvl4pPr>
            <a:lvl5pPr marL="1946095" indent="-216233" defTabSz="914485" eaLnBrk="0" hangingPunct="0">
              <a:defRPr sz="1900">
                <a:solidFill>
                  <a:schemeClr val="tx1"/>
                </a:solidFill>
                <a:latin typeface="Arial" charset="0"/>
              </a:defRPr>
            </a:lvl5pPr>
            <a:lvl6pPr marL="2378560"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6pPr>
            <a:lvl7pPr marL="2811026"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7pPr>
            <a:lvl8pPr marL="3243491"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8pPr>
            <a:lvl9pPr marL="3675957"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9pPr>
          </a:lstStyle>
          <a:p>
            <a:pPr marL="0" marR="0" lvl="0" indent="0" algn="l" defTabSz="914485" rtl="0" eaLnBrk="1" fontAlgn="auto" latinLnBrk="0" hangingPunct="1">
              <a:lnSpc>
                <a:spcPct val="100000"/>
              </a:lnSpc>
              <a:spcBef>
                <a:spcPts val="0"/>
              </a:spcBef>
              <a:spcAft>
                <a:spcPts val="0"/>
              </a:spcAft>
              <a:buClr>
                <a:srgbClr val="4F81BD"/>
              </a:buClr>
              <a:buSzTx/>
              <a:buFontTx/>
              <a:buNone/>
              <a:tabLst/>
              <a:defRPr/>
            </a:pPr>
            <a:r>
              <a:rPr kumimoji="0" lang="nl-NL" sz="1200" b="0" i="0" u="none" strike="noStrike" kern="1200" cap="none" spc="0" normalizeH="0" baseline="0" noProof="0">
                <a:ln>
                  <a:noFill/>
                </a:ln>
                <a:solidFill>
                  <a:srgbClr val="000066"/>
                </a:solidFill>
                <a:effectLst/>
                <a:uLnTx/>
                <a:uFillTx/>
                <a:latin typeface="Arial" charset="0"/>
                <a:ea typeface="+mn-ea"/>
                <a:cs typeface="+mn-cs"/>
              </a:rPr>
              <a:t>© SE, Introduction, Hans van Vliet</a:t>
            </a:r>
          </a:p>
        </p:txBody>
      </p:sp>
      <p:sp>
        <p:nvSpPr>
          <p:cNvPr id="49155" name="Rectangle 7"/>
          <p:cNvSpPr>
            <a:spLocks noGrp="1" noChangeArrowheads="1"/>
          </p:cNvSpPr>
          <p:nvPr>
            <p:ph type="sldNum" sz="quarter" idx="5"/>
          </p:nvPr>
        </p:nvSpPr>
        <p:spPr>
          <a:noFill/>
        </p:spPr>
        <p:txBody>
          <a:bodyPr/>
          <a:lstStyle>
            <a:lvl1pPr defTabSz="914485" eaLnBrk="0" hangingPunct="0">
              <a:defRPr sz="1900">
                <a:solidFill>
                  <a:schemeClr val="tx1"/>
                </a:solidFill>
                <a:latin typeface="Arial" charset="0"/>
              </a:defRPr>
            </a:lvl1pPr>
            <a:lvl2pPr marL="702756" indent="-270291" defTabSz="914485" eaLnBrk="0" hangingPunct="0">
              <a:defRPr sz="1900">
                <a:solidFill>
                  <a:schemeClr val="tx1"/>
                </a:solidFill>
                <a:latin typeface="Arial" charset="0"/>
              </a:defRPr>
            </a:lvl2pPr>
            <a:lvl3pPr marL="1081164" indent="-216233" defTabSz="914485" eaLnBrk="0" hangingPunct="0">
              <a:defRPr sz="1900">
                <a:solidFill>
                  <a:schemeClr val="tx1"/>
                </a:solidFill>
                <a:latin typeface="Arial" charset="0"/>
              </a:defRPr>
            </a:lvl3pPr>
            <a:lvl4pPr marL="1513629" indent="-216233" defTabSz="914485" eaLnBrk="0" hangingPunct="0">
              <a:defRPr sz="1900">
                <a:solidFill>
                  <a:schemeClr val="tx1"/>
                </a:solidFill>
                <a:latin typeface="Arial" charset="0"/>
              </a:defRPr>
            </a:lvl4pPr>
            <a:lvl5pPr marL="1946095" indent="-216233" defTabSz="914485" eaLnBrk="0" hangingPunct="0">
              <a:defRPr sz="1900">
                <a:solidFill>
                  <a:schemeClr val="tx1"/>
                </a:solidFill>
                <a:latin typeface="Arial" charset="0"/>
              </a:defRPr>
            </a:lvl5pPr>
            <a:lvl6pPr marL="2378560"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6pPr>
            <a:lvl7pPr marL="2811026"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7pPr>
            <a:lvl8pPr marL="3243491"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8pPr>
            <a:lvl9pPr marL="3675957"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9pPr>
          </a:lstStyle>
          <a:p>
            <a:pPr marL="0" marR="0" lvl="0" indent="0" algn="r" defTabSz="914485" rtl="0" eaLnBrk="1" fontAlgn="auto" latinLnBrk="0" hangingPunct="1">
              <a:lnSpc>
                <a:spcPct val="100000"/>
              </a:lnSpc>
              <a:spcBef>
                <a:spcPts val="0"/>
              </a:spcBef>
              <a:spcAft>
                <a:spcPts val="0"/>
              </a:spcAft>
              <a:buClr>
                <a:srgbClr val="4F81BD"/>
              </a:buClr>
              <a:buSzTx/>
              <a:buFontTx/>
              <a:buNone/>
              <a:tabLst/>
              <a:defRPr/>
            </a:pPr>
            <a:fld id="{48457C34-195F-41BB-AF79-11EE95A6A833}" type="slidenum">
              <a:rPr kumimoji="0" lang="nl-NL" sz="1200" b="0" i="0" u="none" strike="noStrike" kern="1200" cap="none" spc="0" normalizeH="0" baseline="0" noProof="0">
                <a:ln>
                  <a:noFill/>
                </a:ln>
                <a:solidFill>
                  <a:srgbClr val="000066"/>
                </a:solidFill>
                <a:effectLst/>
                <a:uLnTx/>
                <a:uFillTx/>
                <a:latin typeface="Arial" charset="0"/>
                <a:ea typeface="+mn-ea"/>
                <a:cs typeface="+mn-cs"/>
              </a:rPr>
              <a:pPr marL="0" marR="0" lvl="0" indent="0" algn="r" defTabSz="914485" rtl="0" eaLnBrk="1" fontAlgn="auto" latinLnBrk="0" hangingPunct="1">
                <a:lnSpc>
                  <a:spcPct val="100000"/>
                </a:lnSpc>
                <a:spcBef>
                  <a:spcPts val="0"/>
                </a:spcBef>
                <a:spcAft>
                  <a:spcPts val="0"/>
                </a:spcAft>
                <a:buClr>
                  <a:srgbClr val="4F81BD"/>
                </a:buClr>
                <a:buSzTx/>
                <a:buFontTx/>
                <a:buNone/>
                <a:tabLst/>
                <a:defRPr/>
              </a:pPr>
              <a:t>24</a:t>
            </a:fld>
            <a:endParaRPr kumimoji="0" lang="nl-NL" sz="1200" b="0" i="0" u="none" strike="noStrike" kern="1200" cap="none" spc="0" normalizeH="0" baseline="0" noProof="0">
              <a:ln>
                <a:noFill/>
              </a:ln>
              <a:solidFill>
                <a:srgbClr val="000066"/>
              </a:solidFill>
              <a:effectLst/>
              <a:uLnTx/>
              <a:uFillTx/>
              <a:latin typeface="Arial" charset="0"/>
              <a:ea typeface="+mn-ea"/>
              <a:cs typeface="+mn-cs"/>
            </a:endParaRPr>
          </a:p>
        </p:txBody>
      </p:sp>
      <p:sp>
        <p:nvSpPr>
          <p:cNvPr id="49156" name="Rectangle 2"/>
          <p:cNvSpPr>
            <a:spLocks noGrp="1" noRot="1" noChangeAspect="1" noChangeArrowheads="1" noTextEdit="1"/>
          </p:cNvSpPr>
          <p:nvPr>
            <p:ph type="sldImg"/>
          </p:nvPr>
        </p:nvSpPr>
        <p:spPr>
          <a:xfrm>
            <a:off x="115888" y="744538"/>
            <a:ext cx="6627812" cy="3729037"/>
          </a:xfrm>
          <a:ln/>
        </p:spPr>
      </p:sp>
      <p:sp>
        <p:nvSpPr>
          <p:cNvPr id="49157" name="Rectangle 3"/>
          <p:cNvSpPr>
            <a:spLocks noGrp="1" noChangeArrowheads="1"/>
          </p:cNvSpPr>
          <p:nvPr>
            <p:ph type="body" idx="1"/>
          </p:nvPr>
        </p:nvSpPr>
        <p:spPr>
          <a:xfrm>
            <a:off x="915294" y="4724532"/>
            <a:ext cx="5027414" cy="4476218"/>
          </a:xfrm>
          <a:noFill/>
        </p:spPr>
        <p:txBody>
          <a:bodyPr/>
          <a:lstStyle/>
          <a:p>
            <a:pPr eaLnBrk="1" hangingPunct="1"/>
            <a:r>
              <a:rPr lang="en-US" sz="1500">
                <a:latin typeface="Arial" charset="0"/>
              </a:rPr>
              <a:t>In a sense, all these explanations are true</a:t>
            </a:r>
          </a:p>
          <a:p>
            <a:pPr eaLnBrk="1" hangingPunct="1"/>
            <a:r>
              <a:rPr lang="en-US" sz="1500">
                <a:latin typeface="Arial" charset="0"/>
              </a:rPr>
              <a:t>This shows the complexity of issues, and the trade-offs involved</a:t>
            </a:r>
          </a:p>
          <a:p>
            <a:pPr eaLnBrk="1" hangingPunct="1"/>
            <a:endParaRPr lang="en-US" sz="1500">
              <a:latin typeface="Arial" charset="0"/>
            </a:endParaRPr>
          </a:p>
        </p:txBody>
      </p:sp>
    </p:spTree>
    <p:extLst>
      <p:ext uri="{BB962C8B-B14F-4D97-AF65-F5344CB8AC3E}">
        <p14:creationId xmlns:p14="http://schemas.microsoft.com/office/powerpoint/2010/main" val="37435937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368AE7-E8BA-4F61-B711-A67F64E284FA}"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IN"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13037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a:solidFill>
                  <a:schemeClr val="tx1"/>
                </a:solidFill>
                <a:effectLst/>
                <a:latin typeface="+mn-lt"/>
                <a:ea typeface="+mn-ea"/>
                <a:cs typeface="+mn-cs"/>
              </a:rPr>
              <a:t>Functionality Localizability Usability Reliability Performance Supportability</a:t>
            </a:r>
          </a:p>
          <a:p>
            <a:endParaRPr lang="en-IN" sz="1200" b="0" i="0" kern="1200" dirty="0">
              <a:solidFill>
                <a:schemeClr val="tx1"/>
              </a:solidFill>
              <a:effectLst/>
              <a:latin typeface="+mn-lt"/>
              <a:ea typeface="+mn-ea"/>
              <a:cs typeface="+mn-cs"/>
            </a:endParaRPr>
          </a:p>
          <a:p>
            <a:pPr marL="342900" lvl="1">
              <a:lnSpc>
                <a:spcPct val="130000"/>
              </a:lnSpc>
              <a:buClr>
                <a:srgbClr val="93A299"/>
              </a:buClr>
            </a:pPr>
            <a:r>
              <a:rPr lang="en-GB" sz="2000" b="1" dirty="0"/>
              <a:t>Questions on relevance of software engineering practice</a:t>
            </a:r>
          </a:p>
          <a:p>
            <a:pPr marL="324000" lvl="1" indent="-324000">
              <a:lnSpc>
                <a:spcPct val="130000"/>
              </a:lnSpc>
              <a:spcBef>
                <a:spcPts val="0"/>
              </a:spcBef>
              <a:buClr>
                <a:schemeClr val="accent1"/>
              </a:buClr>
              <a:buNone/>
            </a:pPr>
            <a:r>
              <a:rPr lang="en-GB" sz="1400" dirty="0">
                <a:solidFill>
                  <a:srgbClr val="564B3C"/>
                </a:solidFill>
              </a:rPr>
              <a:t>	</a:t>
            </a:r>
            <a:r>
              <a:rPr lang="en-GB" sz="1800" dirty="0">
                <a:solidFill>
                  <a:srgbClr val="564B3C"/>
                </a:solidFill>
              </a:rPr>
              <a:t>Increasing Open Source Movement leading to questions on some of the engineering processes</a:t>
            </a:r>
          </a:p>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368AE7-E8BA-4F61-B711-A67F64E284FA}"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IN"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12175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6"/>
          <p:cNvSpPr>
            <a:spLocks noGrp="1" noChangeArrowheads="1"/>
          </p:cNvSpPr>
          <p:nvPr>
            <p:ph type="ftr" sz="quarter" idx="4"/>
          </p:nvPr>
        </p:nvSpPr>
        <p:spPr>
          <a:noFill/>
        </p:spPr>
        <p:txBody>
          <a:bodyPr/>
          <a:lstStyle>
            <a:lvl1pPr defTabSz="914485" eaLnBrk="0" hangingPunct="0">
              <a:defRPr sz="1900">
                <a:solidFill>
                  <a:schemeClr val="tx1"/>
                </a:solidFill>
                <a:latin typeface="Arial" charset="0"/>
              </a:defRPr>
            </a:lvl1pPr>
            <a:lvl2pPr marL="702756" indent="-270291" defTabSz="914485" eaLnBrk="0" hangingPunct="0">
              <a:defRPr sz="1900">
                <a:solidFill>
                  <a:schemeClr val="tx1"/>
                </a:solidFill>
                <a:latin typeface="Arial" charset="0"/>
              </a:defRPr>
            </a:lvl2pPr>
            <a:lvl3pPr marL="1081164" indent="-216233" defTabSz="914485" eaLnBrk="0" hangingPunct="0">
              <a:defRPr sz="1900">
                <a:solidFill>
                  <a:schemeClr val="tx1"/>
                </a:solidFill>
                <a:latin typeface="Arial" charset="0"/>
              </a:defRPr>
            </a:lvl3pPr>
            <a:lvl4pPr marL="1513629" indent="-216233" defTabSz="914485" eaLnBrk="0" hangingPunct="0">
              <a:defRPr sz="1900">
                <a:solidFill>
                  <a:schemeClr val="tx1"/>
                </a:solidFill>
                <a:latin typeface="Arial" charset="0"/>
              </a:defRPr>
            </a:lvl4pPr>
            <a:lvl5pPr marL="1946095" indent="-216233" defTabSz="914485" eaLnBrk="0" hangingPunct="0">
              <a:defRPr sz="1900">
                <a:solidFill>
                  <a:schemeClr val="tx1"/>
                </a:solidFill>
                <a:latin typeface="Arial" charset="0"/>
              </a:defRPr>
            </a:lvl5pPr>
            <a:lvl6pPr marL="2378560"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6pPr>
            <a:lvl7pPr marL="2811026"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7pPr>
            <a:lvl8pPr marL="3243491"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8pPr>
            <a:lvl9pPr marL="3675957"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9pPr>
          </a:lstStyle>
          <a:p>
            <a:pPr marL="0" marR="0" lvl="0" indent="0" algn="l" defTabSz="914485" rtl="0" eaLnBrk="1" fontAlgn="auto" latinLnBrk="0" hangingPunct="1">
              <a:lnSpc>
                <a:spcPct val="100000"/>
              </a:lnSpc>
              <a:spcBef>
                <a:spcPts val="0"/>
              </a:spcBef>
              <a:spcAft>
                <a:spcPts val="0"/>
              </a:spcAft>
              <a:buClrTx/>
              <a:buSzTx/>
              <a:buFontTx/>
              <a:buNone/>
              <a:tabLst/>
              <a:defRPr/>
            </a:pPr>
            <a:r>
              <a:rPr kumimoji="0" lang="nl-NL" sz="1200" b="0" i="0" u="none" strike="noStrike" kern="1200" cap="none" spc="0" normalizeH="0" baseline="0" noProof="0">
                <a:ln>
                  <a:noFill/>
                </a:ln>
                <a:solidFill>
                  <a:srgbClr val="000066"/>
                </a:solidFill>
                <a:effectLst/>
                <a:uLnTx/>
                <a:uFillTx/>
                <a:latin typeface="Arial" charset="0"/>
                <a:ea typeface="+mn-ea"/>
                <a:cs typeface="+mn-cs"/>
              </a:rPr>
              <a:t>© SE, Introduction, Hans van Vliet</a:t>
            </a:r>
          </a:p>
        </p:txBody>
      </p:sp>
      <p:sp>
        <p:nvSpPr>
          <p:cNvPr id="57347" name="Rectangle 7"/>
          <p:cNvSpPr>
            <a:spLocks noGrp="1" noChangeArrowheads="1"/>
          </p:cNvSpPr>
          <p:nvPr>
            <p:ph type="sldNum" sz="quarter" idx="5"/>
          </p:nvPr>
        </p:nvSpPr>
        <p:spPr>
          <a:noFill/>
        </p:spPr>
        <p:txBody>
          <a:bodyPr/>
          <a:lstStyle>
            <a:lvl1pPr defTabSz="914485" eaLnBrk="0" hangingPunct="0">
              <a:defRPr sz="1900">
                <a:solidFill>
                  <a:schemeClr val="tx1"/>
                </a:solidFill>
                <a:latin typeface="Arial" charset="0"/>
              </a:defRPr>
            </a:lvl1pPr>
            <a:lvl2pPr marL="702756" indent="-270291" defTabSz="914485" eaLnBrk="0" hangingPunct="0">
              <a:defRPr sz="1900">
                <a:solidFill>
                  <a:schemeClr val="tx1"/>
                </a:solidFill>
                <a:latin typeface="Arial" charset="0"/>
              </a:defRPr>
            </a:lvl2pPr>
            <a:lvl3pPr marL="1081164" indent="-216233" defTabSz="914485" eaLnBrk="0" hangingPunct="0">
              <a:defRPr sz="1900">
                <a:solidFill>
                  <a:schemeClr val="tx1"/>
                </a:solidFill>
                <a:latin typeface="Arial" charset="0"/>
              </a:defRPr>
            </a:lvl3pPr>
            <a:lvl4pPr marL="1513629" indent="-216233" defTabSz="914485" eaLnBrk="0" hangingPunct="0">
              <a:defRPr sz="1900">
                <a:solidFill>
                  <a:schemeClr val="tx1"/>
                </a:solidFill>
                <a:latin typeface="Arial" charset="0"/>
              </a:defRPr>
            </a:lvl4pPr>
            <a:lvl5pPr marL="1946095" indent="-216233" defTabSz="914485" eaLnBrk="0" hangingPunct="0">
              <a:defRPr sz="1900">
                <a:solidFill>
                  <a:schemeClr val="tx1"/>
                </a:solidFill>
                <a:latin typeface="Arial" charset="0"/>
              </a:defRPr>
            </a:lvl5pPr>
            <a:lvl6pPr marL="2378560"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6pPr>
            <a:lvl7pPr marL="2811026"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7pPr>
            <a:lvl8pPr marL="3243491"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8pPr>
            <a:lvl9pPr marL="3675957" indent="-216233" defTabSz="914485" eaLnBrk="0" fontAlgn="base" hangingPunct="0">
              <a:spcBef>
                <a:spcPct val="20000"/>
              </a:spcBef>
              <a:spcAft>
                <a:spcPct val="0"/>
              </a:spcAft>
              <a:buClr>
                <a:schemeClr val="accent1"/>
              </a:buClr>
              <a:buFont typeface="Wingdings" pitchFamily="2" charset="2"/>
              <a:defRPr sz="1900">
                <a:solidFill>
                  <a:schemeClr val="tx1"/>
                </a:solidFill>
                <a:latin typeface="Arial" charset="0"/>
              </a:defRPr>
            </a:lvl9pPr>
          </a:lstStyle>
          <a:p>
            <a:pPr marL="0" marR="0" lvl="0" indent="0" algn="r" defTabSz="914485" rtl="0" eaLnBrk="1" fontAlgn="auto" latinLnBrk="0" hangingPunct="1">
              <a:lnSpc>
                <a:spcPct val="100000"/>
              </a:lnSpc>
              <a:spcBef>
                <a:spcPts val="0"/>
              </a:spcBef>
              <a:spcAft>
                <a:spcPts val="0"/>
              </a:spcAft>
              <a:buClrTx/>
              <a:buSzTx/>
              <a:buFontTx/>
              <a:buNone/>
              <a:tabLst/>
              <a:defRPr/>
            </a:pPr>
            <a:fld id="{35CB803D-7E01-49C6-B56C-3D86782AB14E}" type="slidenum">
              <a:rPr kumimoji="0" lang="nl-NL" sz="1200" b="0" i="0" u="none" strike="noStrike" kern="1200" cap="none" spc="0" normalizeH="0" baseline="0" noProof="0">
                <a:ln>
                  <a:noFill/>
                </a:ln>
                <a:solidFill>
                  <a:srgbClr val="000066"/>
                </a:solidFill>
                <a:effectLst/>
                <a:uLnTx/>
                <a:uFillTx/>
                <a:latin typeface="Arial" charset="0"/>
                <a:ea typeface="+mn-ea"/>
                <a:cs typeface="+mn-cs"/>
              </a:rPr>
              <a:pPr marL="0" marR="0" lvl="0" indent="0" algn="r" defTabSz="914485" rtl="0" eaLnBrk="1" fontAlgn="auto" latinLnBrk="0" hangingPunct="1">
                <a:lnSpc>
                  <a:spcPct val="100000"/>
                </a:lnSpc>
                <a:spcBef>
                  <a:spcPts val="0"/>
                </a:spcBef>
                <a:spcAft>
                  <a:spcPts val="0"/>
                </a:spcAft>
                <a:buClrTx/>
                <a:buSzTx/>
                <a:buFontTx/>
                <a:buNone/>
                <a:tabLst/>
                <a:defRPr/>
              </a:pPr>
              <a:t>27</a:t>
            </a:fld>
            <a:endParaRPr kumimoji="0" lang="nl-NL" sz="1200" b="0" i="0" u="none" strike="noStrike" kern="1200" cap="none" spc="0" normalizeH="0" baseline="0" noProof="0">
              <a:ln>
                <a:noFill/>
              </a:ln>
              <a:solidFill>
                <a:srgbClr val="000066"/>
              </a:solidFill>
              <a:effectLst/>
              <a:uLnTx/>
              <a:uFillTx/>
              <a:latin typeface="Arial" charset="0"/>
              <a:ea typeface="+mn-ea"/>
              <a:cs typeface="+mn-cs"/>
            </a:endParaRPr>
          </a:p>
        </p:txBody>
      </p:sp>
      <p:sp>
        <p:nvSpPr>
          <p:cNvPr id="57348" name="Rectangle 2"/>
          <p:cNvSpPr>
            <a:spLocks noGrp="1" noRot="1" noChangeAspect="1" noChangeArrowheads="1" noTextEdit="1"/>
          </p:cNvSpPr>
          <p:nvPr>
            <p:ph type="sldImg"/>
          </p:nvPr>
        </p:nvSpPr>
        <p:spPr>
          <a:xfrm>
            <a:off x="115888" y="744538"/>
            <a:ext cx="6627812" cy="3729037"/>
          </a:xfrm>
          <a:ln/>
        </p:spPr>
      </p:sp>
      <p:sp>
        <p:nvSpPr>
          <p:cNvPr id="57349" name="Rectangle 3"/>
          <p:cNvSpPr>
            <a:spLocks noGrp="1" noChangeArrowheads="1"/>
          </p:cNvSpPr>
          <p:nvPr>
            <p:ph type="body" idx="1"/>
          </p:nvPr>
        </p:nvSpPr>
        <p:spPr>
          <a:xfrm>
            <a:off x="915294" y="4724532"/>
            <a:ext cx="5027414" cy="4476218"/>
          </a:xfrm>
          <a:noFill/>
        </p:spPr>
        <p:txBody>
          <a:bodyPr/>
          <a:lstStyle/>
          <a:p>
            <a:pPr eaLnBrk="1" hangingPunct="1"/>
            <a:r>
              <a:rPr lang="en-US" sz="1500">
                <a:latin typeface="Arial" charset="0"/>
              </a:rPr>
              <a:t>- Space Shuttle software: 40 million lines of code</a:t>
            </a:r>
          </a:p>
          <a:p>
            <a:pPr eaLnBrk="1" hangingPunct="1"/>
            <a:r>
              <a:rPr lang="en-US" sz="1500">
                <a:latin typeface="Arial" charset="0"/>
              </a:rPr>
              <a:t>- complexity often is not “mathematical” complexity, but caused by the myriad of details to be handled</a:t>
            </a:r>
          </a:p>
          <a:p>
            <a:pPr eaLnBrk="1" hangingPunct="1"/>
            <a:r>
              <a:rPr lang="en-US" sz="1500">
                <a:latin typeface="Arial" charset="0"/>
              </a:rPr>
              <a:t>- reality changes, so the software has to change as well (e.g. salary administration and changing tax regulations)</a:t>
            </a:r>
          </a:p>
          <a:p>
            <a:pPr eaLnBrk="1" hangingPunct="1"/>
            <a:r>
              <a:rPr lang="en-US" sz="1500">
                <a:latin typeface="Arial" charset="0"/>
              </a:rPr>
              <a:t>- software costs a tremendous amount of money (it is very labor intensive)</a:t>
            </a:r>
          </a:p>
          <a:p>
            <a:pPr eaLnBrk="1" hangingPunct="1"/>
            <a:r>
              <a:rPr lang="en-US" sz="1500">
                <a:latin typeface="Arial" charset="0"/>
              </a:rPr>
              <a:t>- OS 360 cost 5000 person years (so you need rules and regulations - hence process models)</a:t>
            </a:r>
          </a:p>
          <a:p>
            <a:pPr eaLnBrk="1" hangingPunct="1"/>
            <a:r>
              <a:rPr lang="en-US" sz="1500">
                <a:latin typeface="Arial" charset="0"/>
              </a:rPr>
              <a:t>- so user involvement</a:t>
            </a:r>
          </a:p>
          <a:p>
            <a:pPr eaLnBrk="1" hangingPunct="1"/>
            <a:r>
              <a:rPr lang="en-US" sz="1500">
                <a:latin typeface="Arial" charset="0"/>
              </a:rPr>
              <a:t>- software engineers tend to have little knowledge of the application domain</a:t>
            </a:r>
          </a:p>
        </p:txBody>
      </p:sp>
    </p:spTree>
    <p:extLst>
      <p:ext uri="{BB962C8B-B14F-4D97-AF65-F5344CB8AC3E}">
        <p14:creationId xmlns:p14="http://schemas.microsoft.com/office/powerpoint/2010/main" val="11061166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3" name="Google Shape;243;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 name="Google Shape;12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 name="Google Shape;139;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 name="Google Shape;150;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 name="Google Shape;162;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Google Shape;169;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mailto:phalachandra@pes.edu" TargetMode="External"/><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mailto:phalachandra@pes.edu"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5"/>
        <p:cNvGrpSpPr/>
        <p:nvPr/>
      </p:nvGrpSpPr>
      <p:grpSpPr>
        <a:xfrm>
          <a:off x="0" y="0"/>
          <a:ext cx="0" cy="0"/>
          <a:chOff x="0" y="0"/>
          <a:chExt cx="0" cy="0"/>
        </a:xfrm>
      </p:grpSpPr>
      <p:sp>
        <p:nvSpPr>
          <p:cNvPr id="16" name="Google Shape;16;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19" name="Google Shape;19;p18"/>
          <p:cNvPicPr preferRelativeResize="0"/>
          <p:nvPr/>
        </p:nvPicPr>
        <p:blipFill rotWithShape="1">
          <a:blip r:embed="rId2">
            <a:alphaModFix/>
          </a:blip>
          <a:srcRect/>
          <a:stretch/>
        </p:blipFill>
        <p:spPr>
          <a:xfrm>
            <a:off x="11158057" y="133515"/>
            <a:ext cx="932769" cy="1402202"/>
          </a:xfrm>
          <a:prstGeom prst="rect">
            <a:avLst/>
          </a:prstGeom>
          <a:noFill/>
          <a:ln>
            <a:noFill/>
          </a:ln>
        </p:spPr>
      </p:pic>
      <p:sp>
        <p:nvSpPr>
          <p:cNvPr id="20" name="Google Shape;20;p18"/>
          <p:cNvSpPr/>
          <p:nvPr/>
        </p:nvSpPr>
        <p:spPr>
          <a:xfrm>
            <a:off x="289993" y="1234181"/>
            <a:ext cx="7497214"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i="0" u="none" strike="noStrike" cap="none">
                <a:solidFill>
                  <a:srgbClr val="0070C0"/>
                </a:solidFill>
                <a:latin typeface="Calibri"/>
                <a:ea typeface="Calibri"/>
                <a:cs typeface="Calibri"/>
                <a:sym typeface="Calibri"/>
              </a:rPr>
              <a:t>SOFTWARE ENGINEERING </a:t>
            </a:r>
            <a:endParaRPr/>
          </a:p>
        </p:txBody>
      </p:sp>
      <p:grpSp>
        <p:nvGrpSpPr>
          <p:cNvPr id="21" name="Google Shape;21;p18"/>
          <p:cNvGrpSpPr/>
          <p:nvPr/>
        </p:nvGrpSpPr>
        <p:grpSpPr>
          <a:xfrm>
            <a:off x="415018" y="5058775"/>
            <a:ext cx="1066895" cy="1078155"/>
            <a:chOff x="313844" y="5489699"/>
            <a:chExt cx="1066895" cy="1078155"/>
          </a:xfrm>
        </p:grpSpPr>
        <p:sp>
          <p:nvSpPr>
            <p:cNvPr id="22" name="Google Shape;22;p18"/>
            <p:cNvSpPr/>
            <p:nvPr/>
          </p:nvSpPr>
          <p:spPr>
            <a:xfrm rot="5400000">
              <a:off x="824432" y="6011547"/>
              <a:ext cx="45719" cy="1066895"/>
            </a:xfrm>
            <a:prstGeom prst="rect">
              <a:avLst/>
            </a:prstGeom>
            <a:solidFill>
              <a:srgbClr val="F4B0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 name="Google Shape;23;p18"/>
            <p:cNvSpPr/>
            <p:nvPr/>
          </p:nvSpPr>
          <p:spPr>
            <a:xfrm rot="10800000">
              <a:off x="313844" y="5489699"/>
              <a:ext cx="45719" cy="1066895"/>
            </a:xfrm>
            <a:prstGeom prst="rect">
              <a:avLst/>
            </a:prstGeom>
            <a:solidFill>
              <a:srgbClr val="F4B0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cxnSp>
        <p:nvCxnSpPr>
          <p:cNvPr id="24" name="Google Shape;24;p18"/>
          <p:cNvCxnSpPr/>
          <p:nvPr/>
        </p:nvCxnSpPr>
        <p:spPr>
          <a:xfrm rot="10800000" flipH="1">
            <a:off x="3200" y="2094443"/>
            <a:ext cx="6332283" cy="1"/>
          </a:xfrm>
          <a:prstGeom prst="straightConnector1">
            <a:avLst/>
          </a:prstGeom>
          <a:noFill/>
          <a:ln w="38100" cap="flat" cmpd="sng">
            <a:solidFill>
              <a:srgbClr val="DFA267"/>
            </a:solidFill>
            <a:prstDash val="solid"/>
            <a:miter lim="800000"/>
            <a:headEnd type="none" w="sm" len="sm"/>
            <a:tailEnd type="none" w="sm" len="sm"/>
          </a:ln>
        </p:spPr>
      </p:cxnSp>
      <p:sp>
        <p:nvSpPr>
          <p:cNvPr id="25" name="Google Shape;25;p18"/>
          <p:cNvSpPr/>
          <p:nvPr/>
        </p:nvSpPr>
        <p:spPr>
          <a:xfrm>
            <a:off x="508014" y="5239098"/>
            <a:ext cx="7497214"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dk1"/>
                </a:solidFill>
                <a:latin typeface="Calibri"/>
                <a:ea typeface="Calibri"/>
                <a:cs typeface="Calibri"/>
                <a:sym typeface="Calibri"/>
              </a:rPr>
              <a:t>Phalachandra H. L</a:t>
            </a:r>
            <a:endParaRPr/>
          </a:p>
          <a:p>
            <a:pPr marL="0" marR="0" lvl="0" indent="0" algn="l" rtl="0">
              <a:lnSpc>
                <a:spcPct val="10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Department of Computer Science </a:t>
            </a:r>
            <a:r>
              <a:rPr lang="en-US" sz="2000" b="0">
                <a:solidFill>
                  <a:schemeClr val="dk1"/>
                </a:solidFill>
                <a:latin typeface="Calibri"/>
                <a:ea typeface="Calibri"/>
                <a:cs typeface="Calibri"/>
                <a:sym typeface="Calibri"/>
              </a:rPr>
              <a:t>and Engineering</a:t>
            </a:r>
            <a:endParaRPr sz="2000">
              <a:solidFill>
                <a:schemeClr val="dk1"/>
              </a:solidFill>
              <a:latin typeface="Calibri"/>
              <a:ea typeface="Calibri"/>
              <a:cs typeface="Calibri"/>
              <a:sym typeface="Calibri"/>
            </a:endParaRPr>
          </a:p>
        </p:txBody>
      </p:sp>
      <p:sp>
        <p:nvSpPr>
          <p:cNvPr id="26" name="Google Shape;26;p18"/>
          <p:cNvSpPr txBox="1"/>
          <p:nvPr/>
        </p:nvSpPr>
        <p:spPr>
          <a:xfrm>
            <a:off x="326749" y="6142419"/>
            <a:ext cx="8055251" cy="715581"/>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050" b="1" u="none">
                <a:solidFill>
                  <a:srgbClr val="7F7F7F"/>
                </a:solidFill>
                <a:latin typeface="Calibri"/>
                <a:ea typeface="Calibri"/>
                <a:cs typeface="Calibri"/>
                <a:sym typeface="Calibri"/>
              </a:rPr>
              <a:t>Acknowledgements: </a:t>
            </a:r>
            <a:r>
              <a:rPr lang="en-US" sz="1000" b="1" u="none">
                <a:solidFill>
                  <a:srgbClr val="7F7F7F"/>
                </a:solidFill>
                <a:latin typeface="Calibri"/>
                <a:ea typeface="Calibri"/>
                <a:cs typeface="Calibri"/>
                <a:sym typeface="Calibri"/>
              </a:rPr>
              <a:t>Significant portions of the information in the slide sets presented through the course in the class, are extracted from the prescribed text books, information from the Internet and supplemented by my experience. Since these are only intended for presentation for teaching within PESU, there was no explicit permission solicited. We would like to sincerely thank and acknowledge that the credit/rights remain with the original authors/creators only</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0"/>
        <p:cNvGrpSpPr/>
        <p:nvPr/>
      </p:nvGrpSpPr>
      <p:grpSpPr>
        <a:xfrm>
          <a:off x="0" y="0"/>
          <a:ext cx="0" cy="0"/>
          <a:chOff x="0" y="0"/>
          <a:chExt cx="0" cy="0"/>
        </a:xfrm>
      </p:grpSpPr>
      <p:sp>
        <p:nvSpPr>
          <p:cNvPr id="91" name="Google Shape;91;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27"/>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93" name="Google Shape;93;p2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94" name="Google Shape;94;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7"/>
        <p:cNvGrpSpPr/>
        <p:nvPr/>
      </p:nvGrpSpPr>
      <p:grpSpPr>
        <a:xfrm>
          <a:off x="0" y="0"/>
          <a:ext cx="0" cy="0"/>
          <a:chOff x="0" y="0"/>
          <a:chExt cx="0" cy="0"/>
        </a:xfrm>
      </p:grpSpPr>
      <p:sp>
        <p:nvSpPr>
          <p:cNvPr id="98" name="Google Shape;98;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9" name="Google Shape;99;p2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0" name="Google Shape;100;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03"/>
        <p:cNvGrpSpPr/>
        <p:nvPr/>
      </p:nvGrpSpPr>
      <p:grpSpPr>
        <a:xfrm>
          <a:off x="0" y="0"/>
          <a:ext cx="0" cy="0"/>
          <a:chOff x="0" y="0"/>
          <a:chExt cx="0" cy="0"/>
        </a:xfrm>
      </p:grpSpPr>
      <p:sp>
        <p:nvSpPr>
          <p:cNvPr id="104" name="Google Shape;104;p2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5" name="Google Shape;105;p2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6" name="Google Shape;106;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07DF93E-677D-48F6-8B5A-46E43F2C154F}"/>
              </a:ext>
            </a:extLst>
          </p:cNvPr>
          <p:cNvSpPr>
            <a:spLocks noGrp="1"/>
          </p:cNvSpPr>
          <p:nvPr>
            <p:ph type="dt" sz="half" idx="10"/>
          </p:nvPr>
        </p:nvSpPr>
        <p:spPr/>
        <p:txBody>
          <a:bodyPr/>
          <a:lstStyle/>
          <a:p>
            <a:fld id="{C0697723-E498-4D64-BBB6-490ED1364AC9}" type="datetimeFigureOut">
              <a:rPr lang="en-IN" smtClean="0"/>
              <a:pPr/>
              <a:t>11-01-2021</a:t>
            </a:fld>
            <a:endParaRPr lang="en-IN"/>
          </a:p>
        </p:txBody>
      </p:sp>
      <p:sp>
        <p:nvSpPr>
          <p:cNvPr id="5" name="Footer Placeholder 4">
            <a:extLst>
              <a:ext uri="{FF2B5EF4-FFF2-40B4-BE49-F238E27FC236}">
                <a16:creationId xmlns:a16="http://schemas.microsoft.com/office/drawing/2014/main" id="{B1DF4446-763D-4DB5-A60E-E76234DDA4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82FF9A-F0E6-4BE5-A785-09D93A759624}"/>
              </a:ext>
            </a:extLst>
          </p:cNvPr>
          <p:cNvSpPr>
            <a:spLocks noGrp="1"/>
          </p:cNvSpPr>
          <p:nvPr>
            <p:ph type="sldNum" sz="quarter" idx="12"/>
          </p:nvPr>
        </p:nvSpPr>
        <p:spPr/>
        <p:txBody>
          <a:bodyPr/>
          <a:lstStyle/>
          <a:p>
            <a:fld id="{D430BA08-B69C-4752-B2CF-0C56A0BACDE6}" type="slidenum">
              <a:rPr lang="en-IN" smtClean="0"/>
              <a:pPr/>
              <a:t>‹#›</a:t>
            </a:fld>
            <a:endParaRPr lang="en-IN"/>
          </a:p>
        </p:txBody>
      </p:sp>
      <p:pic>
        <p:nvPicPr>
          <p:cNvPr id="7" name="Picture 6">
            <a:extLst>
              <a:ext uri="{FF2B5EF4-FFF2-40B4-BE49-F238E27FC236}">
                <a16:creationId xmlns:a16="http://schemas.microsoft.com/office/drawing/2014/main" id="{C69A9DEB-1C13-4857-BD71-40A875118FFC}"/>
              </a:ext>
            </a:extLst>
          </p:cNvPr>
          <p:cNvPicPr>
            <a:picLocks noChangeAspect="1"/>
          </p:cNvPicPr>
          <p:nvPr userDrawn="1"/>
        </p:nvPicPr>
        <p:blipFill>
          <a:blip r:embed="rId2"/>
          <a:stretch>
            <a:fillRect/>
          </a:stretch>
        </p:blipFill>
        <p:spPr>
          <a:xfrm>
            <a:off x="11158057" y="133515"/>
            <a:ext cx="932769" cy="1402202"/>
          </a:xfrm>
          <a:prstGeom prst="rect">
            <a:avLst/>
          </a:prstGeom>
        </p:spPr>
      </p:pic>
      <p:sp>
        <p:nvSpPr>
          <p:cNvPr id="9" name="Rectangle 8">
            <a:extLst>
              <a:ext uri="{FF2B5EF4-FFF2-40B4-BE49-F238E27FC236}">
                <a16:creationId xmlns:a16="http://schemas.microsoft.com/office/drawing/2014/main" id="{518F317A-78FC-4444-9C1F-7E8DF0E0D0FA}"/>
              </a:ext>
            </a:extLst>
          </p:cNvPr>
          <p:cNvSpPr/>
          <p:nvPr userDrawn="1"/>
        </p:nvSpPr>
        <p:spPr>
          <a:xfrm>
            <a:off x="415017" y="1183517"/>
            <a:ext cx="7497214" cy="646331"/>
          </a:xfrm>
          <a:prstGeom prst="rect">
            <a:avLst/>
          </a:prstGeom>
        </p:spPr>
        <p:txBody>
          <a:bodyPr wrap="square">
            <a:spAutoFit/>
          </a:bodyPr>
          <a:lstStyle/>
          <a:p>
            <a:r>
              <a:rPr lang="en-US" sz="3600" b="1" cap="all" baseline="0" dirty="0">
                <a:solidFill>
                  <a:schemeClr val="accent1">
                    <a:lumMod val="75000"/>
                  </a:schemeClr>
                </a:solidFill>
                <a:latin typeface="+mn-lt"/>
              </a:rPr>
              <a:t>Software Engineering </a:t>
            </a:r>
          </a:p>
        </p:txBody>
      </p:sp>
      <p:grpSp>
        <p:nvGrpSpPr>
          <p:cNvPr id="12" name="Group 11">
            <a:extLst>
              <a:ext uri="{FF2B5EF4-FFF2-40B4-BE49-F238E27FC236}">
                <a16:creationId xmlns:a16="http://schemas.microsoft.com/office/drawing/2014/main" id="{B5135EE7-206A-429C-B190-899C81648248}"/>
              </a:ext>
            </a:extLst>
          </p:cNvPr>
          <p:cNvGrpSpPr/>
          <p:nvPr userDrawn="1"/>
        </p:nvGrpSpPr>
        <p:grpSpPr>
          <a:xfrm>
            <a:off x="415018" y="5058775"/>
            <a:ext cx="1066895" cy="1078155"/>
            <a:chOff x="313844" y="5489699"/>
            <a:chExt cx="1066895" cy="1078155"/>
          </a:xfrm>
          <a:solidFill>
            <a:schemeClr val="accent2">
              <a:lumMod val="60000"/>
              <a:lumOff val="40000"/>
            </a:schemeClr>
          </a:solidFill>
        </p:grpSpPr>
        <p:sp>
          <p:nvSpPr>
            <p:cNvPr id="13" name="Rectangle 12">
              <a:extLst>
                <a:ext uri="{FF2B5EF4-FFF2-40B4-BE49-F238E27FC236}">
                  <a16:creationId xmlns:a16="http://schemas.microsoft.com/office/drawing/2014/main" id="{5029FCB8-559D-4FEA-8556-077CA9FD4F37}"/>
                </a:ext>
              </a:extLst>
            </p:cNvPr>
            <p:cNvSpPr/>
            <p:nvPr/>
          </p:nvSpPr>
          <p:spPr>
            <a:xfrm rot="5400000">
              <a:off x="824432" y="6011547"/>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ACA45174-7366-4EE8-BDB3-9DC17CDCAA55}"/>
                </a:ext>
              </a:extLst>
            </p:cNvPr>
            <p:cNvSpPr/>
            <p:nvPr/>
          </p:nvSpPr>
          <p:spPr>
            <a:xfrm rot="10800000">
              <a:off x="313844" y="5489699"/>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cxnSp>
        <p:nvCxnSpPr>
          <p:cNvPr id="15" name="Straight Connector 14">
            <a:extLst>
              <a:ext uri="{FF2B5EF4-FFF2-40B4-BE49-F238E27FC236}">
                <a16:creationId xmlns:a16="http://schemas.microsoft.com/office/drawing/2014/main" id="{49560B36-3F34-4596-862D-5E94AA07B818}"/>
              </a:ext>
            </a:extLst>
          </p:cNvPr>
          <p:cNvCxnSpPr>
            <a:cxnSpLocks/>
          </p:cNvCxnSpPr>
          <p:nvPr userDrawn="1"/>
        </p:nvCxnSpPr>
        <p:spPr>
          <a:xfrm flipV="1">
            <a:off x="0" y="1930354"/>
            <a:ext cx="7912231" cy="1"/>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50867736-1A59-4B84-A4DD-3D6156DC3AFE}"/>
              </a:ext>
            </a:extLst>
          </p:cNvPr>
          <p:cNvSpPr/>
          <p:nvPr userDrawn="1"/>
        </p:nvSpPr>
        <p:spPr>
          <a:xfrm>
            <a:off x="508014" y="5207501"/>
            <a:ext cx="7497214" cy="769441"/>
          </a:xfrm>
          <a:prstGeom prst="rect">
            <a:avLst/>
          </a:prstGeom>
        </p:spPr>
        <p:txBody>
          <a:bodyPr wrap="square">
            <a:spAutoFit/>
          </a:bodyPr>
          <a:lstStyle/>
          <a:p>
            <a:r>
              <a:rPr lang="en-US" sz="2400" b="1" dirty="0"/>
              <a:t>Phalachandra H.L.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Department of Computer Science</a:t>
            </a:r>
            <a:endParaRPr lang="en-IN" sz="2000" dirty="0"/>
          </a:p>
        </p:txBody>
      </p:sp>
      <p:sp>
        <p:nvSpPr>
          <p:cNvPr id="18" name="TextBox 17">
            <a:extLst>
              <a:ext uri="{FF2B5EF4-FFF2-40B4-BE49-F238E27FC236}">
                <a16:creationId xmlns:a16="http://schemas.microsoft.com/office/drawing/2014/main" id="{940F542C-B89B-4936-A042-FC9FF2E3ED53}"/>
              </a:ext>
            </a:extLst>
          </p:cNvPr>
          <p:cNvSpPr txBox="1"/>
          <p:nvPr userDrawn="1"/>
        </p:nvSpPr>
        <p:spPr>
          <a:xfrm>
            <a:off x="289992" y="6154411"/>
            <a:ext cx="8055251" cy="715581"/>
          </a:xfrm>
          <a:prstGeom prst="rect">
            <a:avLst/>
          </a:prstGeom>
          <a:noFill/>
        </p:spPr>
        <p:txBody>
          <a:bodyPr wrap="square" rtlCol="0">
            <a:spAutoFit/>
          </a:bodyPr>
          <a:lstStyle/>
          <a:p>
            <a:pPr algn="just"/>
            <a:r>
              <a:rPr lang="en-IN" sz="1050" b="1" dirty="0">
                <a:solidFill>
                  <a:schemeClr val="tx1">
                    <a:lumMod val="50000"/>
                    <a:lumOff val="50000"/>
                  </a:schemeClr>
                </a:solidFill>
              </a:rPr>
              <a:t>Acknowledgements: </a:t>
            </a:r>
            <a:r>
              <a:rPr lang="en-IN" sz="1000" b="1" dirty="0">
                <a:solidFill>
                  <a:schemeClr val="tx1">
                    <a:lumMod val="50000"/>
                    <a:lumOff val="50000"/>
                  </a:schemeClr>
                </a:solidFill>
              </a:rPr>
              <a:t>Significant portions of the information in the slide sets presented through the course in the class, are extracted from the prescribed text books, information from the Internet and supplemented by my experience. Since these are only intended for presentation for teaching within PESU, there was no explicit permission solicited. We would like to sincerely thank and acknowledge that the credit/rights remain with the original authors/creators only</a:t>
            </a:r>
          </a:p>
        </p:txBody>
      </p:sp>
    </p:spTree>
    <p:extLst>
      <p:ext uri="{BB962C8B-B14F-4D97-AF65-F5344CB8AC3E}">
        <p14:creationId xmlns:p14="http://schemas.microsoft.com/office/powerpoint/2010/main" val="15621979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B48B0F-E770-4648-80B0-0B9A177348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689BBA6-35F4-4C69-B817-8B6D5B3C7F64}"/>
              </a:ext>
            </a:extLst>
          </p:cNvPr>
          <p:cNvSpPr>
            <a:spLocks noGrp="1"/>
          </p:cNvSpPr>
          <p:nvPr>
            <p:ph type="dt" sz="half" idx="10"/>
          </p:nvPr>
        </p:nvSpPr>
        <p:spPr/>
        <p:txBody>
          <a:bodyPr/>
          <a:lstStyle/>
          <a:p>
            <a:fld id="{C0697723-E498-4D64-BBB6-490ED1364AC9}" type="datetimeFigureOut">
              <a:rPr lang="en-IN" smtClean="0"/>
              <a:pPr/>
              <a:t>11-01-2021</a:t>
            </a:fld>
            <a:endParaRPr lang="en-IN"/>
          </a:p>
        </p:txBody>
      </p:sp>
      <p:sp>
        <p:nvSpPr>
          <p:cNvPr id="5" name="Footer Placeholder 4">
            <a:extLst>
              <a:ext uri="{FF2B5EF4-FFF2-40B4-BE49-F238E27FC236}">
                <a16:creationId xmlns:a16="http://schemas.microsoft.com/office/drawing/2014/main" id="{1F6B119B-E4E0-4014-B1F1-495E208A0C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9B45A5E-AE1B-4A92-B64A-2F8A4786E1A2}"/>
              </a:ext>
            </a:extLst>
          </p:cNvPr>
          <p:cNvSpPr>
            <a:spLocks noGrp="1"/>
          </p:cNvSpPr>
          <p:nvPr>
            <p:ph type="sldNum" sz="quarter" idx="12"/>
          </p:nvPr>
        </p:nvSpPr>
        <p:spPr/>
        <p:txBody>
          <a:bodyPr/>
          <a:lstStyle/>
          <a:p>
            <a:fld id="{D430BA08-B69C-4752-B2CF-0C56A0BACDE6}" type="slidenum">
              <a:rPr lang="en-IN" smtClean="0"/>
              <a:pPr/>
              <a:t>‹#›</a:t>
            </a:fld>
            <a:endParaRPr lang="en-IN"/>
          </a:p>
        </p:txBody>
      </p:sp>
      <p:pic>
        <p:nvPicPr>
          <p:cNvPr id="7" name="Picture 6">
            <a:extLst>
              <a:ext uri="{FF2B5EF4-FFF2-40B4-BE49-F238E27FC236}">
                <a16:creationId xmlns:a16="http://schemas.microsoft.com/office/drawing/2014/main" id="{C2F67B59-B145-4D0E-8969-D82ADB78A249}"/>
              </a:ext>
            </a:extLst>
          </p:cNvPr>
          <p:cNvPicPr>
            <a:picLocks noChangeAspect="1"/>
          </p:cNvPicPr>
          <p:nvPr userDrawn="1"/>
        </p:nvPicPr>
        <p:blipFill>
          <a:blip r:embed="rId2"/>
          <a:stretch>
            <a:fillRect/>
          </a:stretch>
        </p:blipFill>
        <p:spPr>
          <a:xfrm>
            <a:off x="11084484" y="136525"/>
            <a:ext cx="932769" cy="1402202"/>
          </a:xfrm>
          <a:prstGeom prst="rect">
            <a:avLst/>
          </a:prstGeom>
        </p:spPr>
      </p:pic>
      <p:sp>
        <p:nvSpPr>
          <p:cNvPr id="8" name="Rectangle 7">
            <a:extLst>
              <a:ext uri="{FF2B5EF4-FFF2-40B4-BE49-F238E27FC236}">
                <a16:creationId xmlns:a16="http://schemas.microsoft.com/office/drawing/2014/main" id="{DE55072B-F85D-4720-86EF-4056A90696D7}"/>
              </a:ext>
            </a:extLst>
          </p:cNvPr>
          <p:cNvSpPr/>
          <p:nvPr userDrawn="1"/>
        </p:nvSpPr>
        <p:spPr>
          <a:xfrm>
            <a:off x="98099" y="0"/>
            <a:ext cx="9022976" cy="589072"/>
          </a:xfrm>
          <a:prstGeom prst="rect">
            <a:avLst/>
          </a:prstGeom>
        </p:spPr>
        <p:txBody>
          <a:bodyPr wrap="square">
            <a:spAutoFit/>
          </a:bodyPr>
          <a:lstStyle/>
          <a:p>
            <a:pPr>
              <a:lnSpc>
                <a:spcPct val="150000"/>
              </a:lnSpc>
            </a:pPr>
            <a:r>
              <a:rPr lang="en-IN" sz="2400" b="1" cap="all" dirty="0">
                <a:solidFill>
                  <a:srgbClr val="0070C0"/>
                </a:solidFill>
                <a:latin typeface="+mn-lt"/>
              </a:rPr>
              <a:t>Introduction to Software Engineering</a:t>
            </a:r>
          </a:p>
        </p:txBody>
      </p:sp>
      <p:cxnSp>
        <p:nvCxnSpPr>
          <p:cNvPr id="9" name="Straight Connector 8">
            <a:extLst>
              <a:ext uri="{FF2B5EF4-FFF2-40B4-BE49-F238E27FC236}">
                <a16:creationId xmlns:a16="http://schemas.microsoft.com/office/drawing/2014/main" id="{F28A3DF6-5779-4341-995A-13CE1787101E}"/>
              </a:ext>
            </a:extLst>
          </p:cNvPr>
          <p:cNvCxnSpPr>
            <a:cxnSpLocks/>
          </p:cNvCxnSpPr>
          <p:nvPr userDrawn="1"/>
        </p:nvCxnSpPr>
        <p:spPr>
          <a:xfrm>
            <a:off x="18587" y="1107544"/>
            <a:ext cx="5817437" cy="0"/>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34383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3CF7A95-22EE-4F22-AEDA-C190D2F87D01}"/>
              </a:ext>
            </a:extLst>
          </p:cNvPr>
          <p:cNvSpPr>
            <a:spLocks noGrp="1"/>
          </p:cNvSpPr>
          <p:nvPr>
            <p:ph type="dt" sz="half" idx="10"/>
          </p:nvPr>
        </p:nvSpPr>
        <p:spPr/>
        <p:txBody>
          <a:bodyPr/>
          <a:lstStyle/>
          <a:p>
            <a:fld id="{C0697723-E498-4D64-BBB6-490ED1364AC9}" type="datetimeFigureOut">
              <a:rPr lang="en-IN" smtClean="0"/>
              <a:pPr/>
              <a:t>11-01-2021</a:t>
            </a:fld>
            <a:endParaRPr lang="en-IN"/>
          </a:p>
        </p:txBody>
      </p:sp>
      <p:sp>
        <p:nvSpPr>
          <p:cNvPr id="5" name="Footer Placeholder 4">
            <a:extLst>
              <a:ext uri="{FF2B5EF4-FFF2-40B4-BE49-F238E27FC236}">
                <a16:creationId xmlns:a16="http://schemas.microsoft.com/office/drawing/2014/main" id="{7C385F91-0601-4D65-A3E8-CFDC20A775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D0A9F0-9DDE-4015-8C5C-5C9D6B60DDA0}"/>
              </a:ext>
            </a:extLst>
          </p:cNvPr>
          <p:cNvSpPr>
            <a:spLocks noGrp="1"/>
          </p:cNvSpPr>
          <p:nvPr>
            <p:ph type="sldNum" sz="quarter" idx="12"/>
          </p:nvPr>
        </p:nvSpPr>
        <p:spPr/>
        <p:txBody>
          <a:bodyPr/>
          <a:lstStyle/>
          <a:p>
            <a:fld id="{D430BA08-B69C-4752-B2CF-0C56A0BACDE6}" type="slidenum">
              <a:rPr lang="en-IN" smtClean="0"/>
              <a:pPr/>
              <a:t>‹#›</a:t>
            </a:fld>
            <a:endParaRPr lang="en-IN"/>
          </a:p>
        </p:txBody>
      </p:sp>
      <p:pic>
        <p:nvPicPr>
          <p:cNvPr id="8" name="Picture 7">
            <a:extLst>
              <a:ext uri="{FF2B5EF4-FFF2-40B4-BE49-F238E27FC236}">
                <a16:creationId xmlns:a16="http://schemas.microsoft.com/office/drawing/2014/main" id="{5BD40417-EA7A-44E7-B864-33B255CC44AB}"/>
              </a:ext>
            </a:extLst>
          </p:cNvPr>
          <p:cNvPicPr>
            <a:picLocks noChangeAspect="1"/>
          </p:cNvPicPr>
          <p:nvPr userDrawn="1"/>
        </p:nvPicPr>
        <p:blipFill>
          <a:blip r:embed="rId2"/>
          <a:stretch>
            <a:fillRect/>
          </a:stretch>
        </p:blipFill>
        <p:spPr>
          <a:xfrm>
            <a:off x="1483852" y="1785280"/>
            <a:ext cx="2371550" cy="3554276"/>
          </a:xfrm>
          <a:prstGeom prst="rect">
            <a:avLst/>
          </a:prstGeom>
        </p:spPr>
      </p:pic>
      <p:cxnSp>
        <p:nvCxnSpPr>
          <p:cNvPr id="9" name="Straight Connector 8">
            <a:extLst>
              <a:ext uri="{FF2B5EF4-FFF2-40B4-BE49-F238E27FC236}">
                <a16:creationId xmlns:a16="http://schemas.microsoft.com/office/drawing/2014/main" id="{921F9E58-0D36-495A-93F2-FFB3EB6C56D8}"/>
              </a:ext>
            </a:extLst>
          </p:cNvPr>
          <p:cNvCxnSpPr>
            <a:cxnSpLocks/>
          </p:cNvCxnSpPr>
          <p:nvPr userDrawn="1"/>
        </p:nvCxnSpPr>
        <p:spPr>
          <a:xfrm flipV="1">
            <a:off x="4587993" y="2763967"/>
            <a:ext cx="4581449" cy="1"/>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4A65C7BA-2802-428A-B10F-BA83CF47E674}"/>
              </a:ext>
            </a:extLst>
          </p:cNvPr>
          <p:cNvSpPr txBox="1"/>
          <p:nvPr userDrawn="1"/>
        </p:nvSpPr>
        <p:spPr>
          <a:xfrm>
            <a:off x="4587993" y="1991144"/>
            <a:ext cx="1971309" cy="523220"/>
          </a:xfrm>
          <a:prstGeom prst="rect">
            <a:avLst/>
          </a:prstGeom>
          <a:noFill/>
        </p:spPr>
        <p:txBody>
          <a:bodyPr wrap="none" rtlCol="0">
            <a:spAutoFit/>
          </a:bodyPr>
          <a:lstStyle/>
          <a:p>
            <a:r>
              <a:rPr lang="en-IN" sz="2800" b="1" dirty="0">
                <a:solidFill>
                  <a:srgbClr val="F4B350"/>
                </a:solidFill>
              </a:rPr>
              <a:t>THANK YOU</a:t>
            </a:r>
          </a:p>
        </p:txBody>
      </p:sp>
      <p:sp>
        <p:nvSpPr>
          <p:cNvPr id="13" name="Rectangle 12">
            <a:extLst>
              <a:ext uri="{FF2B5EF4-FFF2-40B4-BE49-F238E27FC236}">
                <a16:creationId xmlns:a16="http://schemas.microsoft.com/office/drawing/2014/main" id="{A5CACE7C-4B07-4211-8649-F64DCEFC4A29}"/>
              </a:ext>
            </a:extLst>
          </p:cNvPr>
          <p:cNvSpPr/>
          <p:nvPr userDrawn="1"/>
        </p:nvSpPr>
        <p:spPr>
          <a:xfrm>
            <a:off x="4587993" y="2890391"/>
            <a:ext cx="7497214" cy="1077218"/>
          </a:xfrm>
          <a:prstGeom prst="rect">
            <a:avLst/>
          </a:prstGeom>
        </p:spPr>
        <p:txBody>
          <a:bodyPr wrap="square">
            <a:spAutoFit/>
          </a:bodyPr>
          <a:lstStyle/>
          <a:p>
            <a:r>
              <a:rPr lang="en-US" sz="2400" b="1" dirty="0"/>
              <a:t>Phalachandra H.L.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Department of Computer Science</a:t>
            </a:r>
            <a:endParaRPr lang="en-IN"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hlinkClick r:id="rId3"/>
              </a:rPr>
              <a:t>phalachandra@pes.edu</a:t>
            </a:r>
            <a:endParaRPr lang="en-US" sz="2000" u="sng" kern="1200" dirty="0">
              <a:solidFill>
                <a:srgbClr val="0070C0"/>
              </a:solidFill>
              <a:latin typeface="+mn-lt"/>
              <a:ea typeface="+mn-ea"/>
              <a:cs typeface="+mn-cs"/>
            </a:endParaRPr>
          </a:p>
        </p:txBody>
      </p:sp>
    </p:spTree>
    <p:extLst>
      <p:ext uri="{BB962C8B-B14F-4D97-AF65-F5344CB8AC3E}">
        <p14:creationId xmlns:p14="http://schemas.microsoft.com/office/powerpoint/2010/main" val="21784854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E85AF-03C6-4B44-A538-43B0427D31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3C33EE5-59F6-4A1A-AE1E-8765B2B7636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D9D6861-A242-46E3-9BF3-A0C8A8DBB4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A9D4037-319B-46C2-9889-B7EE91425689}"/>
              </a:ext>
            </a:extLst>
          </p:cNvPr>
          <p:cNvSpPr>
            <a:spLocks noGrp="1"/>
          </p:cNvSpPr>
          <p:nvPr>
            <p:ph type="dt" sz="half" idx="10"/>
          </p:nvPr>
        </p:nvSpPr>
        <p:spPr/>
        <p:txBody>
          <a:bodyPr/>
          <a:lstStyle/>
          <a:p>
            <a:fld id="{C0697723-E498-4D64-BBB6-490ED1364AC9}" type="datetimeFigureOut">
              <a:rPr lang="en-IN" smtClean="0"/>
              <a:pPr/>
              <a:t>11-01-2021</a:t>
            </a:fld>
            <a:endParaRPr lang="en-IN"/>
          </a:p>
        </p:txBody>
      </p:sp>
      <p:sp>
        <p:nvSpPr>
          <p:cNvPr id="6" name="Footer Placeholder 5">
            <a:extLst>
              <a:ext uri="{FF2B5EF4-FFF2-40B4-BE49-F238E27FC236}">
                <a16:creationId xmlns:a16="http://schemas.microsoft.com/office/drawing/2014/main" id="{C1EE4E15-6B43-42E0-9689-9D809E7745C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5B8A2C-7787-42C7-9053-9FAC49800765}"/>
              </a:ext>
            </a:extLst>
          </p:cNvPr>
          <p:cNvSpPr>
            <a:spLocks noGrp="1"/>
          </p:cNvSpPr>
          <p:nvPr>
            <p:ph type="sldNum" sz="quarter" idx="12"/>
          </p:nvPr>
        </p:nvSpPr>
        <p:spPr/>
        <p:txBody>
          <a:bodyPr/>
          <a:lstStyle/>
          <a:p>
            <a:fld id="{D430BA08-B69C-4752-B2CF-0C56A0BACDE6}" type="slidenum">
              <a:rPr lang="en-IN" smtClean="0"/>
              <a:pPr/>
              <a:t>‹#›</a:t>
            </a:fld>
            <a:endParaRPr lang="en-IN"/>
          </a:p>
        </p:txBody>
      </p:sp>
      <p:pic>
        <p:nvPicPr>
          <p:cNvPr id="8" name="Picture 7">
            <a:extLst>
              <a:ext uri="{FF2B5EF4-FFF2-40B4-BE49-F238E27FC236}">
                <a16:creationId xmlns:a16="http://schemas.microsoft.com/office/drawing/2014/main" id="{39D39C45-4BFB-45BE-B6CC-7991848CF0AF}"/>
              </a:ext>
            </a:extLst>
          </p:cNvPr>
          <p:cNvPicPr>
            <a:picLocks noChangeAspect="1"/>
          </p:cNvPicPr>
          <p:nvPr userDrawn="1"/>
        </p:nvPicPr>
        <p:blipFill>
          <a:blip r:embed="rId2"/>
          <a:stretch>
            <a:fillRect/>
          </a:stretch>
        </p:blipFill>
        <p:spPr>
          <a:xfrm>
            <a:off x="11000401" y="185738"/>
            <a:ext cx="932769" cy="1402202"/>
          </a:xfrm>
          <a:prstGeom prst="rect">
            <a:avLst/>
          </a:prstGeom>
        </p:spPr>
      </p:pic>
    </p:spTree>
    <p:extLst>
      <p:ext uri="{BB962C8B-B14F-4D97-AF65-F5344CB8AC3E}">
        <p14:creationId xmlns:p14="http://schemas.microsoft.com/office/powerpoint/2010/main" val="37551136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D7F82-17CF-402C-A83C-9BB0B0450C8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D6925B8-18E2-4648-9C7D-9A50568E68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3ECAC91-5516-49CF-ABB2-BDCA1101D9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13B518C-5424-4D17-AE61-73B5540B3F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418E488-5143-4637-878A-8024B768B6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2F92FE0-EADD-43E3-B191-7F6FEA9C81E6}"/>
              </a:ext>
            </a:extLst>
          </p:cNvPr>
          <p:cNvSpPr>
            <a:spLocks noGrp="1"/>
          </p:cNvSpPr>
          <p:nvPr>
            <p:ph type="dt" sz="half" idx="10"/>
          </p:nvPr>
        </p:nvSpPr>
        <p:spPr/>
        <p:txBody>
          <a:bodyPr/>
          <a:lstStyle/>
          <a:p>
            <a:fld id="{C0697723-E498-4D64-BBB6-490ED1364AC9}" type="datetimeFigureOut">
              <a:rPr lang="en-IN" smtClean="0"/>
              <a:pPr/>
              <a:t>11-01-2021</a:t>
            </a:fld>
            <a:endParaRPr lang="en-IN"/>
          </a:p>
        </p:txBody>
      </p:sp>
      <p:sp>
        <p:nvSpPr>
          <p:cNvPr id="8" name="Footer Placeholder 7">
            <a:extLst>
              <a:ext uri="{FF2B5EF4-FFF2-40B4-BE49-F238E27FC236}">
                <a16:creationId xmlns:a16="http://schemas.microsoft.com/office/drawing/2014/main" id="{FD4604E9-CD41-4846-B48F-03B22B3709D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AFE060F-933B-49D3-8FF3-B0DEF9DC6484}"/>
              </a:ext>
            </a:extLst>
          </p:cNvPr>
          <p:cNvSpPr>
            <a:spLocks noGrp="1"/>
          </p:cNvSpPr>
          <p:nvPr>
            <p:ph type="sldNum" sz="quarter" idx="12"/>
          </p:nvPr>
        </p:nvSpPr>
        <p:spPr/>
        <p:txBody>
          <a:bodyPr/>
          <a:lstStyle/>
          <a:p>
            <a:fld id="{D430BA08-B69C-4752-B2CF-0C56A0BACDE6}" type="slidenum">
              <a:rPr lang="en-IN" smtClean="0"/>
              <a:pPr/>
              <a:t>‹#›</a:t>
            </a:fld>
            <a:endParaRPr lang="en-IN"/>
          </a:p>
        </p:txBody>
      </p:sp>
    </p:spTree>
    <p:extLst>
      <p:ext uri="{BB962C8B-B14F-4D97-AF65-F5344CB8AC3E}">
        <p14:creationId xmlns:p14="http://schemas.microsoft.com/office/powerpoint/2010/main" val="11149461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8BA2B92-6276-46C5-8418-926229142AF0}"/>
              </a:ext>
            </a:extLst>
          </p:cNvPr>
          <p:cNvSpPr>
            <a:spLocks noGrp="1"/>
          </p:cNvSpPr>
          <p:nvPr>
            <p:ph type="dt" sz="half" idx="10"/>
          </p:nvPr>
        </p:nvSpPr>
        <p:spPr/>
        <p:txBody>
          <a:bodyPr/>
          <a:lstStyle/>
          <a:p>
            <a:fld id="{C0697723-E498-4D64-BBB6-490ED1364AC9}" type="datetimeFigureOut">
              <a:rPr lang="en-IN" smtClean="0"/>
              <a:pPr/>
              <a:t>11-01-2021</a:t>
            </a:fld>
            <a:endParaRPr lang="en-IN"/>
          </a:p>
        </p:txBody>
      </p:sp>
      <p:sp>
        <p:nvSpPr>
          <p:cNvPr id="4" name="Footer Placeholder 3">
            <a:extLst>
              <a:ext uri="{FF2B5EF4-FFF2-40B4-BE49-F238E27FC236}">
                <a16:creationId xmlns:a16="http://schemas.microsoft.com/office/drawing/2014/main" id="{ADC7E3F1-B21B-41C5-BFFE-A0D23D01EE2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033B9AF-625C-4788-81E5-2B790AE33D0F}"/>
              </a:ext>
            </a:extLst>
          </p:cNvPr>
          <p:cNvSpPr>
            <a:spLocks noGrp="1"/>
          </p:cNvSpPr>
          <p:nvPr>
            <p:ph type="sldNum" sz="quarter" idx="12"/>
          </p:nvPr>
        </p:nvSpPr>
        <p:spPr/>
        <p:txBody>
          <a:bodyPr/>
          <a:lstStyle/>
          <a:p>
            <a:fld id="{D430BA08-B69C-4752-B2CF-0C56A0BACDE6}" type="slidenum">
              <a:rPr lang="en-IN" smtClean="0"/>
              <a:pPr/>
              <a:t>‹#›</a:t>
            </a:fld>
            <a:endParaRPr lang="en-IN"/>
          </a:p>
        </p:txBody>
      </p:sp>
      <p:pic>
        <p:nvPicPr>
          <p:cNvPr id="6" name="Picture 5">
            <a:extLst>
              <a:ext uri="{FF2B5EF4-FFF2-40B4-BE49-F238E27FC236}">
                <a16:creationId xmlns:a16="http://schemas.microsoft.com/office/drawing/2014/main" id="{9B37FA72-1821-4569-9118-8B34189F7271}"/>
              </a:ext>
            </a:extLst>
          </p:cNvPr>
          <p:cNvPicPr>
            <a:picLocks noChangeAspect="1"/>
          </p:cNvPicPr>
          <p:nvPr userDrawn="1"/>
        </p:nvPicPr>
        <p:blipFill>
          <a:blip r:embed="rId2"/>
          <a:stretch>
            <a:fillRect/>
          </a:stretch>
        </p:blipFill>
        <p:spPr>
          <a:xfrm>
            <a:off x="11052953" y="136525"/>
            <a:ext cx="932769" cy="1402202"/>
          </a:xfrm>
          <a:prstGeom prst="rect">
            <a:avLst/>
          </a:prstGeom>
        </p:spPr>
      </p:pic>
      <p:sp>
        <p:nvSpPr>
          <p:cNvPr id="7" name="Rectangle 6">
            <a:extLst>
              <a:ext uri="{FF2B5EF4-FFF2-40B4-BE49-F238E27FC236}">
                <a16:creationId xmlns:a16="http://schemas.microsoft.com/office/drawing/2014/main" id="{6F45AC79-B7C1-472C-A498-194301500451}"/>
              </a:ext>
            </a:extLst>
          </p:cNvPr>
          <p:cNvSpPr/>
          <p:nvPr userDrawn="1"/>
        </p:nvSpPr>
        <p:spPr>
          <a:xfrm>
            <a:off x="94787" y="0"/>
            <a:ext cx="9022976" cy="589072"/>
          </a:xfrm>
          <a:prstGeom prst="rect">
            <a:avLst/>
          </a:prstGeom>
        </p:spPr>
        <p:txBody>
          <a:bodyPr wrap="square">
            <a:spAutoFit/>
          </a:bodyPr>
          <a:lstStyle/>
          <a:p>
            <a:pPr>
              <a:lnSpc>
                <a:spcPct val="150000"/>
              </a:lnSpc>
            </a:pPr>
            <a:r>
              <a:rPr lang="en-IN" sz="2400" b="1" cap="all" dirty="0">
                <a:solidFill>
                  <a:srgbClr val="0070C0"/>
                </a:solidFill>
                <a:latin typeface="+mn-lt"/>
              </a:rPr>
              <a:t>Introduction to Software Engineering</a:t>
            </a:r>
          </a:p>
        </p:txBody>
      </p:sp>
      <p:cxnSp>
        <p:nvCxnSpPr>
          <p:cNvPr id="8" name="Straight Connector 7">
            <a:extLst>
              <a:ext uri="{FF2B5EF4-FFF2-40B4-BE49-F238E27FC236}">
                <a16:creationId xmlns:a16="http://schemas.microsoft.com/office/drawing/2014/main" id="{6894E71D-D16B-47FD-9E8E-8C7A57830B0D}"/>
              </a:ext>
            </a:extLst>
          </p:cNvPr>
          <p:cNvCxnSpPr>
            <a:cxnSpLocks/>
          </p:cNvCxnSpPr>
          <p:nvPr userDrawn="1"/>
        </p:nvCxnSpPr>
        <p:spPr>
          <a:xfrm>
            <a:off x="18587" y="1120324"/>
            <a:ext cx="6077413" cy="0"/>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17909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34E3B9-7089-4D8E-9F92-ED9350E73E40}"/>
              </a:ext>
            </a:extLst>
          </p:cNvPr>
          <p:cNvSpPr>
            <a:spLocks noGrp="1"/>
          </p:cNvSpPr>
          <p:nvPr>
            <p:ph type="dt" sz="half" idx="10"/>
          </p:nvPr>
        </p:nvSpPr>
        <p:spPr/>
        <p:txBody>
          <a:bodyPr/>
          <a:lstStyle/>
          <a:p>
            <a:fld id="{C0697723-E498-4D64-BBB6-490ED1364AC9}" type="datetimeFigureOut">
              <a:rPr lang="en-IN" smtClean="0"/>
              <a:pPr/>
              <a:t>11-01-2021</a:t>
            </a:fld>
            <a:endParaRPr lang="en-IN"/>
          </a:p>
        </p:txBody>
      </p:sp>
      <p:sp>
        <p:nvSpPr>
          <p:cNvPr id="3" name="Footer Placeholder 2">
            <a:extLst>
              <a:ext uri="{FF2B5EF4-FFF2-40B4-BE49-F238E27FC236}">
                <a16:creationId xmlns:a16="http://schemas.microsoft.com/office/drawing/2014/main" id="{C85D6F49-DBB0-4783-8669-C7B8A7030AF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8775C0C-F413-41B7-B055-646B0BFD3A09}"/>
              </a:ext>
            </a:extLst>
          </p:cNvPr>
          <p:cNvSpPr>
            <a:spLocks noGrp="1"/>
          </p:cNvSpPr>
          <p:nvPr>
            <p:ph type="sldNum" sz="quarter" idx="12"/>
          </p:nvPr>
        </p:nvSpPr>
        <p:spPr/>
        <p:txBody>
          <a:bodyPr/>
          <a:lstStyle/>
          <a:p>
            <a:fld id="{D430BA08-B69C-4752-B2CF-0C56A0BACDE6}" type="slidenum">
              <a:rPr lang="en-IN" smtClean="0"/>
              <a:pPr/>
              <a:t>‹#›</a:t>
            </a:fld>
            <a:endParaRPr lang="en-IN"/>
          </a:p>
        </p:txBody>
      </p:sp>
      <p:pic>
        <p:nvPicPr>
          <p:cNvPr id="5" name="Picture 4">
            <a:extLst>
              <a:ext uri="{FF2B5EF4-FFF2-40B4-BE49-F238E27FC236}">
                <a16:creationId xmlns:a16="http://schemas.microsoft.com/office/drawing/2014/main" id="{1C4A4223-E820-438D-AC2C-3EB19237DD9B}"/>
              </a:ext>
            </a:extLst>
          </p:cNvPr>
          <p:cNvPicPr>
            <a:picLocks noChangeAspect="1"/>
          </p:cNvPicPr>
          <p:nvPr userDrawn="1"/>
        </p:nvPicPr>
        <p:blipFill>
          <a:blip r:embed="rId2"/>
          <a:stretch>
            <a:fillRect/>
          </a:stretch>
        </p:blipFill>
        <p:spPr>
          <a:xfrm>
            <a:off x="11073974" y="136525"/>
            <a:ext cx="932769" cy="1402202"/>
          </a:xfrm>
          <a:prstGeom prst="rect">
            <a:avLst/>
          </a:prstGeom>
        </p:spPr>
      </p:pic>
    </p:spTree>
    <p:extLst>
      <p:ext uri="{BB962C8B-B14F-4D97-AF65-F5344CB8AC3E}">
        <p14:creationId xmlns:p14="http://schemas.microsoft.com/office/powerpoint/2010/main" val="3993310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19"/>
          <p:cNvSpPr txBox="1">
            <a:spLocks noGrp="1"/>
          </p:cNvSpPr>
          <p:nvPr>
            <p:ph type="dt" idx="10"/>
          </p:nvPr>
        </p:nvSpPr>
        <p:spPr>
          <a:xfrm>
            <a:off x="1030136" y="6353868"/>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31" name="Google Shape;31;p19"/>
          <p:cNvPicPr preferRelativeResize="0"/>
          <p:nvPr/>
        </p:nvPicPr>
        <p:blipFill rotWithShape="1">
          <a:blip r:embed="rId2">
            <a:alphaModFix/>
          </a:blip>
          <a:srcRect/>
          <a:stretch/>
        </p:blipFill>
        <p:spPr>
          <a:xfrm>
            <a:off x="11073974" y="136525"/>
            <a:ext cx="932769" cy="1402202"/>
          </a:xfrm>
          <a:prstGeom prst="rect">
            <a:avLst/>
          </a:prstGeom>
          <a:noFill/>
          <a:ln>
            <a:noFill/>
          </a:ln>
        </p:spPr>
      </p:pic>
      <p:cxnSp>
        <p:nvCxnSpPr>
          <p:cNvPr id="32" name="Google Shape;32;p19"/>
          <p:cNvCxnSpPr/>
          <p:nvPr/>
        </p:nvCxnSpPr>
        <p:spPr>
          <a:xfrm rot="10800000" flipH="1">
            <a:off x="0" y="1380670"/>
            <a:ext cx="6578936" cy="1"/>
          </a:xfrm>
          <a:prstGeom prst="straightConnector1">
            <a:avLst/>
          </a:prstGeom>
          <a:noFill/>
          <a:ln w="38100" cap="flat" cmpd="sng">
            <a:solidFill>
              <a:srgbClr val="DFA267"/>
            </a:solidFill>
            <a:prstDash val="solid"/>
            <a:miter lim="800000"/>
            <a:headEnd type="none" w="sm" len="sm"/>
            <a:tailEnd type="none" w="sm" len="sm"/>
          </a:ln>
        </p:spPr>
      </p:cxnSp>
      <p:sp>
        <p:nvSpPr>
          <p:cNvPr id="33" name="Google Shape;33;p19"/>
          <p:cNvSpPr txBox="1"/>
          <p:nvPr/>
        </p:nvSpPr>
        <p:spPr>
          <a:xfrm>
            <a:off x="185257" y="139007"/>
            <a:ext cx="5379136"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cap="none">
                <a:solidFill>
                  <a:srgbClr val="0070C0"/>
                </a:solidFill>
                <a:latin typeface="Calibri"/>
                <a:ea typeface="Calibri"/>
                <a:cs typeface="Calibri"/>
                <a:sym typeface="Calibri"/>
              </a:rPr>
              <a:t>INTRODUCTION TO </a:t>
            </a:r>
            <a:endParaRPr/>
          </a:p>
          <a:p>
            <a:pPr marL="0" marR="0" lvl="0" indent="0" algn="ctr" rtl="0">
              <a:spcBef>
                <a:spcPts val="0"/>
              </a:spcBef>
              <a:spcAft>
                <a:spcPts val="0"/>
              </a:spcAft>
              <a:buNone/>
            </a:pPr>
            <a:r>
              <a:rPr lang="en-US" sz="3600" b="1" cap="none">
                <a:solidFill>
                  <a:srgbClr val="0070C0"/>
                </a:solidFill>
                <a:latin typeface="Calibri"/>
                <a:ea typeface="Calibri"/>
                <a:cs typeface="Calibri"/>
                <a:sym typeface="Calibri"/>
              </a:rPr>
              <a:t>SOFTWARE ENGINEERING</a:t>
            </a:r>
            <a:endParaRPr/>
          </a:p>
        </p:txBody>
      </p:sp>
      <p:grpSp>
        <p:nvGrpSpPr>
          <p:cNvPr id="34" name="Google Shape;34;p19"/>
          <p:cNvGrpSpPr/>
          <p:nvPr/>
        </p:nvGrpSpPr>
        <p:grpSpPr>
          <a:xfrm>
            <a:off x="292403" y="5543111"/>
            <a:ext cx="545797" cy="1078155"/>
            <a:chOff x="313844" y="5489699"/>
            <a:chExt cx="1066895" cy="1078155"/>
          </a:xfrm>
        </p:grpSpPr>
        <p:sp>
          <p:nvSpPr>
            <p:cNvPr id="35" name="Google Shape;35;p19"/>
            <p:cNvSpPr/>
            <p:nvPr/>
          </p:nvSpPr>
          <p:spPr>
            <a:xfrm rot="5400000">
              <a:off x="824432" y="6011547"/>
              <a:ext cx="45719" cy="1066895"/>
            </a:xfrm>
            <a:prstGeom prst="rect">
              <a:avLst/>
            </a:prstGeom>
            <a:solidFill>
              <a:srgbClr val="F4B0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6" name="Google Shape;36;p19"/>
            <p:cNvSpPr/>
            <p:nvPr/>
          </p:nvSpPr>
          <p:spPr>
            <a:xfrm rot="10800000">
              <a:off x="313844" y="5489699"/>
              <a:ext cx="45719" cy="1066895"/>
            </a:xfrm>
            <a:prstGeom prst="rect">
              <a:avLst/>
            </a:prstGeom>
            <a:solidFill>
              <a:srgbClr val="F4B0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37" name="Google Shape;37;p19"/>
          <p:cNvSpPr/>
          <p:nvPr/>
        </p:nvSpPr>
        <p:spPr>
          <a:xfrm>
            <a:off x="484043" y="5674609"/>
            <a:ext cx="5412104"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dk1"/>
                </a:solidFill>
                <a:latin typeface="Calibri"/>
                <a:ea typeface="Calibri"/>
                <a:cs typeface="Calibri"/>
                <a:sym typeface="Calibri"/>
              </a:rPr>
              <a:t>Phalachandra H. L</a:t>
            </a:r>
            <a:endParaRPr/>
          </a:p>
          <a:p>
            <a:pPr marL="0" marR="0" lvl="0" indent="0" algn="l" rtl="0">
              <a:lnSpc>
                <a:spcPct val="10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Department of Computer Science </a:t>
            </a:r>
            <a:r>
              <a:rPr lang="en-US" sz="2000" b="0">
                <a:solidFill>
                  <a:schemeClr val="dk1"/>
                </a:solidFill>
                <a:latin typeface="Calibri"/>
                <a:ea typeface="Calibri"/>
                <a:cs typeface="Calibri"/>
                <a:sym typeface="Calibri"/>
              </a:rPr>
              <a:t>and Engineering</a:t>
            </a:r>
            <a:endParaRPr sz="2000">
              <a:solidFill>
                <a:schemeClr val="dk1"/>
              </a:solidFill>
              <a:latin typeface="Calibri"/>
              <a:ea typeface="Calibri"/>
              <a:cs typeface="Calibri"/>
              <a:sym typeface="Calibri"/>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5262E-9CC6-4471-87B5-E96BB4A839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C85306A-CD4B-46EE-9161-2B0A130F2A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7A59BE6-9514-4D99-A003-32E53BEDF6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1144FC-DE55-4C66-B467-EE320664508C}"/>
              </a:ext>
            </a:extLst>
          </p:cNvPr>
          <p:cNvSpPr>
            <a:spLocks noGrp="1"/>
          </p:cNvSpPr>
          <p:nvPr>
            <p:ph type="dt" sz="half" idx="10"/>
          </p:nvPr>
        </p:nvSpPr>
        <p:spPr/>
        <p:txBody>
          <a:bodyPr/>
          <a:lstStyle/>
          <a:p>
            <a:fld id="{C0697723-E498-4D64-BBB6-490ED1364AC9}" type="datetimeFigureOut">
              <a:rPr lang="en-IN" smtClean="0"/>
              <a:pPr/>
              <a:t>11-01-2021</a:t>
            </a:fld>
            <a:endParaRPr lang="en-IN"/>
          </a:p>
        </p:txBody>
      </p:sp>
      <p:sp>
        <p:nvSpPr>
          <p:cNvPr id="6" name="Footer Placeholder 5">
            <a:extLst>
              <a:ext uri="{FF2B5EF4-FFF2-40B4-BE49-F238E27FC236}">
                <a16:creationId xmlns:a16="http://schemas.microsoft.com/office/drawing/2014/main" id="{7ABC472B-5E7F-485E-A706-89B79D412CB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556C44B-3BC6-40D9-94ED-B0796F8E1329}"/>
              </a:ext>
            </a:extLst>
          </p:cNvPr>
          <p:cNvSpPr>
            <a:spLocks noGrp="1"/>
          </p:cNvSpPr>
          <p:nvPr>
            <p:ph type="sldNum" sz="quarter" idx="12"/>
          </p:nvPr>
        </p:nvSpPr>
        <p:spPr/>
        <p:txBody>
          <a:bodyPr/>
          <a:lstStyle/>
          <a:p>
            <a:fld id="{D430BA08-B69C-4752-B2CF-0C56A0BACDE6}" type="slidenum">
              <a:rPr lang="en-IN" smtClean="0"/>
              <a:pPr/>
              <a:t>‹#›</a:t>
            </a:fld>
            <a:endParaRPr lang="en-IN"/>
          </a:p>
        </p:txBody>
      </p:sp>
    </p:spTree>
    <p:extLst>
      <p:ext uri="{BB962C8B-B14F-4D97-AF65-F5344CB8AC3E}">
        <p14:creationId xmlns:p14="http://schemas.microsoft.com/office/powerpoint/2010/main" val="10976493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59C2A-444C-4E85-BF34-29BD3E3F6D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B688350-F59A-41DF-B2EF-F9EEA24700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C5D8DC2-A933-46C8-BE16-322CE1A3EC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17E0BD-405F-407D-AAE8-84A2C67291BD}"/>
              </a:ext>
            </a:extLst>
          </p:cNvPr>
          <p:cNvSpPr>
            <a:spLocks noGrp="1"/>
          </p:cNvSpPr>
          <p:nvPr>
            <p:ph type="dt" sz="half" idx="10"/>
          </p:nvPr>
        </p:nvSpPr>
        <p:spPr/>
        <p:txBody>
          <a:bodyPr/>
          <a:lstStyle/>
          <a:p>
            <a:fld id="{C0697723-E498-4D64-BBB6-490ED1364AC9}" type="datetimeFigureOut">
              <a:rPr lang="en-IN" smtClean="0"/>
              <a:pPr/>
              <a:t>11-01-2021</a:t>
            </a:fld>
            <a:endParaRPr lang="en-IN"/>
          </a:p>
        </p:txBody>
      </p:sp>
      <p:sp>
        <p:nvSpPr>
          <p:cNvPr id="6" name="Footer Placeholder 5">
            <a:extLst>
              <a:ext uri="{FF2B5EF4-FFF2-40B4-BE49-F238E27FC236}">
                <a16:creationId xmlns:a16="http://schemas.microsoft.com/office/drawing/2014/main" id="{F5294B3E-2DAE-4C72-9B6F-EE43965DA9D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474055D-9410-4E28-8C54-90B4F6E7DBFF}"/>
              </a:ext>
            </a:extLst>
          </p:cNvPr>
          <p:cNvSpPr>
            <a:spLocks noGrp="1"/>
          </p:cNvSpPr>
          <p:nvPr>
            <p:ph type="sldNum" sz="quarter" idx="12"/>
          </p:nvPr>
        </p:nvSpPr>
        <p:spPr/>
        <p:txBody>
          <a:bodyPr/>
          <a:lstStyle/>
          <a:p>
            <a:fld id="{D430BA08-B69C-4752-B2CF-0C56A0BACDE6}" type="slidenum">
              <a:rPr lang="en-IN" smtClean="0"/>
              <a:pPr/>
              <a:t>‹#›</a:t>
            </a:fld>
            <a:endParaRPr lang="en-IN"/>
          </a:p>
        </p:txBody>
      </p:sp>
    </p:spTree>
    <p:extLst>
      <p:ext uri="{BB962C8B-B14F-4D97-AF65-F5344CB8AC3E}">
        <p14:creationId xmlns:p14="http://schemas.microsoft.com/office/powerpoint/2010/main" val="24017733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E96CC-24D7-4AC0-845A-98CA572FE6D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2261921-3E80-4007-9849-91F4F1D9CF4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6A091F3-2079-48AC-A58B-4C729775D003}"/>
              </a:ext>
            </a:extLst>
          </p:cNvPr>
          <p:cNvSpPr>
            <a:spLocks noGrp="1"/>
          </p:cNvSpPr>
          <p:nvPr>
            <p:ph type="dt" sz="half" idx="10"/>
          </p:nvPr>
        </p:nvSpPr>
        <p:spPr/>
        <p:txBody>
          <a:bodyPr/>
          <a:lstStyle/>
          <a:p>
            <a:fld id="{C0697723-E498-4D64-BBB6-490ED1364AC9}" type="datetimeFigureOut">
              <a:rPr lang="en-IN" smtClean="0"/>
              <a:pPr/>
              <a:t>11-01-2021</a:t>
            </a:fld>
            <a:endParaRPr lang="en-IN"/>
          </a:p>
        </p:txBody>
      </p:sp>
      <p:sp>
        <p:nvSpPr>
          <p:cNvPr id="5" name="Footer Placeholder 4">
            <a:extLst>
              <a:ext uri="{FF2B5EF4-FFF2-40B4-BE49-F238E27FC236}">
                <a16:creationId xmlns:a16="http://schemas.microsoft.com/office/drawing/2014/main" id="{42536A67-7BBF-4557-B86C-E3D43DA805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DF2A7F-20B3-4FEC-B2FB-22B3B56A9620}"/>
              </a:ext>
            </a:extLst>
          </p:cNvPr>
          <p:cNvSpPr>
            <a:spLocks noGrp="1"/>
          </p:cNvSpPr>
          <p:nvPr>
            <p:ph type="sldNum" sz="quarter" idx="12"/>
          </p:nvPr>
        </p:nvSpPr>
        <p:spPr/>
        <p:txBody>
          <a:bodyPr/>
          <a:lstStyle/>
          <a:p>
            <a:fld id="{D430BA08-B69C-4752-B2CF-0C56A0BACDE6}" type="slidenum">
              <a:rPr lang="en-IN" smtClean="0"/>
              <a:pPr/>
              <a:t>‹#›</a:t>
            </a:fld>
            <a:endParaRPr lang="en-IN"/>
          </a:p>
        </p:txBody>
      </p:sp>
    </p:spTree>
    <p:extLst>
      <p:ext uri="{BB962C8B-B14F-4D97-AF65-F5344CB8AC3E}">
        <p14:creationId xmlns:p14="http://schemas.microsoft.com/office/powerpoint/2010/main" val="9087127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974505-5F88-4C68-B044-B90A875A128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8154938-180F-400A-A444-2DAC9B404C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744BC1C-22DF-43AD-B4A1-B55EB4C01F8A}"/>
              </a:ext>
            </a:extLst>
          </p:cNvPr>
          <p:cNvSpPr>
            <a:spLocks noGrp="1"/>
          </p:cNvSpPr>
          <p:nvPr>
            <p:ph type="dt" sz="half" idx="10"/>
          </p:nvPr>
        </p:nvSpPr>
        <p:spPr/>
        <p:txBody>
          <a:bodyPr/>
          <a:lstStyle/>
          <a:p>
            <a:fld id="{C0697723-E498-4D64-BBB6-490ED1364AC9}" type="datetimeFigureOut">
              <a:rPr lang="en-IN" smtClean="0"/>
              <a:pPr/>
              <a:t>11-01-2021</a:t>
            </a:fld>
            <a:endParaRPr lang="en-IN"/>
          </a:p>
        </p:txBody>
      </p:sp>
      <p:sp>
        <p:nvSpPr>
          <p:cNvPr id="5" name="Footer Placeholder 4">
            <a:extLst>
              <a:ext uri="{FF2B5EF4-FFF2-40B4-BE49-F238E27FC236}">
                <a16:creationId xmlns:a16="http://schemas.microsoft.com/office/drawing/2014/main" id="{1C439F43-011E-4BE1-A79A-17FE1495CC2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025448-2680-4648-B696-07B726E5BEA4}"/>
              </a:ext>
            </a:extLst>
          </p:cNvPr>
          <p:cNvSpPr>
            <a:spLocks noGrp="1"/>
          </p:cNvSpPr>
          <p:nvPr>
            <p:ph type="sldNum" sz="quarter" idx="12"/>
          </p:nvPr>
        </p:nvSpPr>
        <p:spPr/>
        <p:txBody>
          <a:bodyPr/>
          <a:lstStyle/>
          <a:p>
            <a:fld id="{D430BA08-B69C-4752-B2CF-0C56A0BACDE6}" type="slidenum">
              <a:rPr lang="en-IN" smtClean="0"/>
              <a:pPr/>
              <a:t>‹#›</a:t>
            </a:fld>
            <a:endParaRPr lang="en-IN"/>
          </a:p>
        </p:txBody>
      </p:sp>
    </p:spTree>
    <p:extLst>
      <p:ext uri="{BB962C8B-B14F-4D97-AF65-F5344CB8AC3E}">
        <p14:creationId xmlns:p14="http://schemas.microsoft.com/office/powerpoint/2010/main" val="2675207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8"/>
        <p:cNvGrpSpPr/>
        <p:nvPr/>
      </p:nvGrpSpPr>
      <p:grpSpPr>
        <a:xfrm>
          <a:off x="0" y="0"/>
          <a:ext cx="0" cy="0"/>
          <a:chOff x="0" y="0"/>
          <a:chExt cx="0" cy="0"/>
        </a:xfrm>
      </p:grpSpPr>
      <p:sp>
        <p:nvSpPr>
          <p:cNvPr id="39" name="Google Shape;39;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42" name="Google Shape;42;p20"/>
          <p:cNvPicPr preferRelativeResize="0"/>
          <p:nvPr/>
        </p:nvPicPr>
        <p:blipFill rotWithShape="1">
          <a:blip r:embed="rId2">
            <a:alphaModFix/>
          </a:blip>
          <a:srcRect/>
          <a:stretch/>
        </p:blipFill>
        <p:spPr>
          <a:xfrm>
            <a:off x="11052953" y="136525"/>
            <a:ext cx="932769" cy="1402202"/>
          </a:xfrm>
          <a:prstGeom prst="rect">
            <a:avLst/>
          </a:prstGeom>
          <a:noFill/>
          <a:ln>
            <a:noFill/>
          </a:ln>
        </p:spPr>
      </p:pic>
      <p:sp>
        <p:nvSpPr>
          <p:cNvPr id="43" name="Google Shape;43;p20"/>
          <p:cNvSpPr/>
          <p:nvPr/>
        </p:nvSpPr>
        <p:spPr>
          <a:xfrm>
            <a:off x="18587" y="0"/>
            <a:ext cx="9022976" cy="58907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2400" b="1" cap="none">
                <a:solidFill>
                  <a:srgbClr val="0070C0"/>
                </a:solidFill>
                <a:latin typeface="Calibri"/>
                <a:ea typeface="Calibri"/>
                <a:cs typeface="Calibri"/>
                <a:sym typeface="Calibri"/>
              </a:rPr>
              <a:t>INTRODUCTION TO SOFTWARE ENGINEERING</a:t>
            </a:r>
            <a:endParaRPr/>
          </a:p>
        </p:txBody>
      </p:sp>
      <p:cxnSp>
        <p:nvCxnSpPr>
          <p:cNvPr id="44" name="Google Shape;44;p20"/>
          <p:cNvCxnSpPr/>
          <p:nvPr/>
        </p:nvCxnSpPr>
        <p:spPr>
          <a:xfrm>
            <a:off x="18587" y="1087663"/>
            <a:ext cx="5817437" cy="0"/>
          </a:xfrm>
          <a:prstGeom prst="straightConnector1">
            <a:avLst/>
          </a:prstGeom>
          <a:noFill/>
          <a:ln w="38100" cap="flat" cmpd="sng">
            <a:solidFill>
              <a:srgbClr val="DFA267"/>
            </a:solidFill>
            <a:prstDash val="solid"/>
            <a:miter lim="800000"/>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45"/>
        <p:cNvGrpSpPr/>
        <p:nvPr/>
      </p:nvGrpSpPr>
      <p:grpSpPr>
        <a:xfrm>
          <a:off x="0" y="0"/>
          <a:ext cx="0" cy="0"/>
          <a:chOff x="0" y="0"/>
          <a:chExt cx="0" cy="0"/>
        </a:xfrm>
      </p:grpSpPr>
      <p:sp>
        <p:nvSpPr>
          <p:cNvPr id="46" name="Google Shape;46;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49" name="Google Shape;49;p21"/>
          <p:cNvPicPr preferRelativeResize="0"/>
          <p:nvPr/>
        </p:nvPicPr>
        <p:blipFill rotWithShape="1">
          <a:blip r:embed="rId2">
            <a:alphaModFix/>
          </a:blip>
          <a:srcRect/>
          <a:stretch/>
        </p:blipFill>
        <p:spPr>
          <a:xfrm>
            <a:off x="1483852" y="1785280"/>
            <a:ext cx="2371550" cy="3554276"/>
          </a:xfrm>
          <a:prstGeom prst="rect">
            <a:avLst/>
          </a:prstGeom>
          <a:noFill/>
          <a:ln>
            <a:noFill/>
          </a:ln>
        </p:spPr>
      </p:pic>
      <p:cxnSp>
        <p:nvCxnSpPr>
          <p:cNvPr id="50" name="Google Shape;50;p21"/>
          <p:cNvCxnSpPr/>
          <p:nvPr/>
        </p:nvCxnSpPr>
        <p:spPr>
          <a:xfrm rot="10800000" flipH="1">
            <a:off x="4587993" y="2763967"/>
            <a:ext cx="4581449" cy="1"/>
          </a:xfrm>
          <a:prstGeom prst="straightConnector1">
            <a:avLst/>
          </a:prstGeom>
          <a:noFill/>
          <a:ln w="38100" cap="flat" cmpd="sng">
            <a:solidFill>
              <a:srgbClr val="DFA267"/>
            </a:solidFill>
            <a:prstDash val="solid"/>
            <a:miter lim="800000"/>
            <a:headEnd type="none" w="sm" len="sm"/>
            <a:tailEnd type="none" w="sm" len="sm"/>
          </a:ln>
        </p:spPr>
      </p:cxnSp>
      <p:sp>
        <p:nvSpPr>
          <p:cNvPr id="51" name="Google Shape;51;p21"/>
          <p:cNvSpPr txBox="1"/>
          <p:nvPr/>
        </p:nvSpPr>
        <p:spPr>
          <a:xfrm>
            <a:off x="4493863" y="1965255"/>
            <a:ext cx="2227469"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rgbClr val="F4B350"/>
                </a:solidFill>
                <a:latin typeface="Calibri"/>
                <a:ea typeface="Calibri"/>
                <a:cs typeface="Calibri"/>
                <a:sym typeface="Calibri"/>
              </a:rPr>
              <a:t>THANK YOU</a:t>
            </a:r>
            <a:endParaRPr sz="1800" b="1">
              <a:solidFill>
                <a:srgbClr val="F4B350"/>
              </a:solidFill>
              <a:latin typeface="Calibri"/>
              <a:ea typeface="Calibri"/>
              <a:cs typeface="Calibri"/>
              <a:sym typeface="Calibri"/>
            </a:endParaRPr>
          </a:p>
        </p:txBody>
      </p:sp>
      <p:sp>
        <p:nvSpPr>
          <p:cNvPr id="52" name="Google Shape;52;p21"/>
          <p:cNvSpPr/>
          <p:nvPr/>
        </p:nvSpPr>
        <p:spPr>
          <a:xfrm>
            <a:off x="4587993" y="2890391"/>
            <a:ext cx="7497214" cy="10772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dk1"/>
                </a:solidFill>
                <a:latin typeface="Calibri"/>
                <a:ea typeface="Calibri"/>
                <a:cs typeface="Calibri"/>
                <a:sym typeface="Calibri"/>
              </a:rPr>
              <a:t>Phalachandra H.L.</a:t>
            </a:r>
            <a:endParaRPr/>
          </a:p>
          <a:p>
            <a:pPr marL="0" marR="0" lvl="0" indent="0" algn="l" rtl="0">
              <a:lnSpc>
                <a:spcPct val="10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Department of Computer Science </a:t>
            </a:r>
            <a:r>
              <a:rPr lang="en-US" sz="2000" b="0">
                <a:solidFill>
                  <a:schemeClr val="dk1"/>
                </a:solidFill>
                <a:latin typeface="Calibri"/>
                <a:ea typeface="Calibri"/>
                <a:cs typeface="Calibri"/>
                <a:sym typeface="Calibri"/>
              </a:rPr>
              <a:t>and Engineering</a:t>
            </a:r>
            <a:endParaRPr sz="200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000"/>
              <a:buFont typeface="Calibri"/>
              <a:buNone/>
            </a:pPr>
            <a:r>
              <a:rPr lang="en-US" sz="2000" u="sng">
                <a:solidFill>
                  <a:schemeClr val="dk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phalachandra@pes.edu</a:t>
            </a:r>
            <a:endParaRPr sz="2000" u="sng">
              <a:solidFill>
                <a:srgbClr val="0070C0"/>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53"/>
        <p:cNvGrpSpPr/>
        <p:nvPr/>
      </p:nvGrpSpPr>
      <p:grpSpPr>
        <a:xfrm>
          <a:off x="0" y="0"/>
          <a:ext cx="0" cy="0"/>
          <a:chOff x="0" y="0"/>
          <a:chExt cx="0" cy="0"/>
        </a:xfrm>
      </p:grpSpPr>
      <p:sp>
        <p:nvSpPr>
          <p:cNvPr id="54" name="Google Shape;54;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58" name="Google Shape;58;p22"/>
          <p:cNvPicPr preferRelativeResize="0"/>
          <p:nvPr/>
        </p:nvPicPr>
        <p:blipFill rotWithShape="1">
          <a:blip r:embed="rId2">
            <a:alphaModFix/>
          </a:blip>
          <a:srcRect/>
          <a:stretch/>
        </p:blipFill>
        <p:spPr>
          <a:xfrm>
            <a:off x="11084484" y="136525"/>
            <a:ext cx="932769" cy="1402202"/>
          </a:xfrm>
          <a:prstGeom prst="rect">
            <a:avLst/>
          </a:prstGeom>
          <a:noFill/>
          <a:ln>
            <a:noFill/>
          </a:ln>
        </p:spPr>
      </p:pic>
      <p:sp>
        <p:nvSpPr>
          <p:cNvPr id="59" name="Google Shape;59;p22"/>
          <p:cNvSpPr/>
          <p:nvPr/>
        </p:nvSpPr>
        <p:spPr>
          <a:xfrm>
            <a:off x="0" y="67462"/>
            <a:ext cx="9022976" cy="166847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3600" cap="none">
                <a:solidFill>
                  <a:srgbClr val="DFA267"/>
                </a:solidFill>
                <a:latin typeface="Calibri"/>
                <a:ea typeface="Calibri"/>
                <a:cs typeface="Calibri"/>
                <a:sym typeface="Calibri"/>
              </a:rPr>
              <a:t>INTRODUCTION TO SOFTWARE ENGINEERING</a:t>
            </a:r>
            <a:endParaRPr/>
          </a:p>
          <a:p>
            <a:pPr marL="0" marR="0" lvl="0" indent="0" algn="l" rtl="0">
              <a:lnSpc>
                <a:spcPct val="150000"/>
              </a:lnSpc>
              <a:spcBef>
                <a:spcPts val="0"/>
              </a:spcBef>
              <a:spcAft>
                <a:spcPts val="0"/>
              </a:spcAft>
              <a:buNone/>
            </a:pPr>
            <a:r>
              <a:rPr lang="en-US" sz="3600" b="1">
                <a:solidFill>
                  <a:srgbClr val="0070C0"/>
                </a:solidFill>
                <a:latin typeface="Calibri"/>
                <a:ea typeface="Calibri"/>
                <a:cs typeface="Calibri"/>
                <a:sym typeface="Calibri"/>
              </a:rPr>
              <a:t>Context of Software Engineering</a:t>
            </a:r>
            <a:endParaRPr sz="4400" b="1">
              <a:solidFill>
                <a:srgbClr val="0070C0"/>
              </a:solidFill>
              <a:latin typeface="Calibri"/>
              <a:ea typeface="Calibri"/>
              <a:cs typeface="Calibri"/>
              <a:sym typeface="Calibri"/>
            </a:endParaRPr>
          </a:p>
        </p:txBody>
      </p:sp>
      <p:cxnSp>
        <p:nvCxnSpPr>
          <p:cNvPr id="60" name="Google Shape;60;p22"/>
          <p:cNvCxnSpPr/>
          <p:nvPr/>
        </p:nvCxnSpPr>
        <p:spPr>
          <a:xfrm>
            <a:off x="0" y="991390"/>
            <a:ext cx="4734187" cy="0"/>
          </a:xfrm>
          <a:prstGeom prst="straightConnector1">
            <a:avLst/>
          </a:prstGeom>
          <a:noFill/>
          <a:ln w="38100" cap="flat" cmpd="sng">
            <a:solidFill>
              <a:srgbClr val="DFA267"/>
            </a:solidFill>
            <a:prstDash val="solid"/>
            <a:miter lim="800000"/>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1"/>
        <p:cNvGrpSpPr/>
        <p:nvPr/>
      </p:nvGrpSpPr>
      <p:grpSpPr>
        <a:xfrm>
          <a:off x="0" y="0"/>
          <a:ext cx="0" cy="0"/>
          <a:chOff x="0" y="0"/>
          <a:chExt cx="0" cy="0"/>
        </a:xfrm>
      </p:grpSpPr>
      <p:sp>
        <p:nvSpPr>
          <p:cNvPr id="62" name="Google Shape;62;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4" name="Google Shape;64;p2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68" name="Google Shape;68;p23"/>
          <p:cNvPicPr preferRelativeResize="0"/>
          <p:nvPr/>
        </p:nvPicPr>
        <p:blipFill rotWithShape="1">
          <a:blip r:embed="rId2">
            <a:alphaModFix/>
          </a:blip>
          <a:srcRect/>
          <a:stretch/>
        </p:blipFill>
        <p:spPr>
          <a:xfrm>
            <a:off x="11000401" y="185738"/>
            <a:ext cx="932769" cy="1402202"/>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9"/>
        <p:cNvGrpSpPr/>
        <p:nvPr/>
      </p:nvGrpSpPr>
      <p:grpSpPr>
        <a:xfrm>
          <a:off x="0" y="0"/>
          <a:ext cx="0" cy="0"/>
          <a:chOff x="0" y="0"/>
          <a:chExt cx="0" cy="0"/>
        </a:xfrm>
      </p:grpSpPr>
      <p:sp>
        <p:nvSpPr>
          <p:cNvPr id="70" name="Google Shape;70;p2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2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72" name="Google Shape;72;p2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3" name="Google Shape;73;p2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74" name="Google Shape;74;p2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78"/>
        <p:cNvGrpSpPr/>
        <p:nvPr/>
      </p:nvGrpSpPr>
      <p:grpSpPr>
        <a:xfrm>
          <a:off x="0" y="0"/>
          <a:ext cx="0" cy="0"/>
          <a:chOff x="0" y="0"/>
          <a:chExt cx="0" cy="0"/>
        </a:xfrm>
      </p:grpSpPr>
      <p:sp>
        <p:nvSpPr>
          <p:cNvPr id="79" name="Google Shape;79;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82" name="Google Shape;82;p25"/>
          <p:cNvPicPr preferRelativeResize="0"/>
          <p:nvPr/>
        </p:nvPicPr>
        <p:blipFill rotWithShape="1">
          <a:blip r:embed="rId2">
            <a:alphaModFix/>
          </a:blip>
          <a:srcRect/>
          <a:stretch/>
        </p:blipFill>
        <p:spPr>
          <a:xfrm>
            <a:off x="11073974" y="136525"/>
            <a:ext cx="932769" cy="1402202"/>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3"/>
        <p:cNvGrpSpPr/>
        <p:nvPr/>
      </p:nvGrpSpPr>
      <p:grpSpPr>
        <a:xfrm>
          <a:off x="0" y="0"/>
          <a:ext cx="0" cy="0"/>
          <a:chOff x="0" y="0"/>
          <a:chExt cx="0" cy="0"/>
        </a:xfrm>
      </p:grpSpPr>
      <p:sp>
        <p:nvSpPr>
          <p:cNvPr id="84" name="Google Shape;84;p2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2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86" name="Google Shape;86;p2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7" name="Google Shape;87;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449A4AD-9C61-4A2F-99E0-675E335926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10F732A-189B-4AC1-886A-23584A50B8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F3EE23-AF03-4903-9219-60875A711FC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697723-E498-4D64-BBB6-490ED1364AC9}" type="datetimeFigureOut">
              <a:rPr lang="en-IN" smtClean="0"/>
              <a:pPr/>
              <a:t>11-01-2021</a:t>
            </a:fld>
            <a:endParaRPr lang="en-IN"/>
          </a:p>
        </p:txBody>
      </p:sp>
      <p:sp>
        <p:nvSpPr>
          <p:cNvPr id="5" name="Footer Placeholder 4">
            <a:extLst>
              <a:ext uri="{FF2B5EF4-FFF2-40B4-BE49-F238E27FC236}">
                <a16:creationId xmlns:a16="http://schemas.microsoft.com/office/drawing/2014/main" id="{957FC4B0-FF26-4AB9-BACD-041A24DCD2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4C8E684-F46A-48CC-BAD8-663F8E1173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30BA08-B69C-4752-B2CF-0C56A0BACDE6}" type="slidenum">
              <a:rPr lang="en-IN" smtClean="0"/>
              <a:pPr/>
              <a:t>‹#›</a:t>
            </a:fld>
            <a:endParaRPr lang="en-IN"/>
          </a:p>
        </p:txBody>
      </p:sp>
    </p:spTree>
    <p:extLst>
      <p:ext uri="{BB962C8B-B14F-4D97-AF65-F5344CB8AC3E}">
        <p14:creationId xmlns:p14="http://schemas.microsoft.com/office/powerpoint/2010/main" val="25307784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2.jpg"/><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3.png"/><Relationship Id="rId5" Type="http://schemas.openxmlformats.org/officeDocument/2006/relationships/image" Target="../media/image22.gif"/><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
          <p:cNvSpPr/>
          <p:nvPr/>
        </p:nvSpPr>
        <p:spPr>
          <a:xfrm>
            <a:off x="232304" y="2302196"/>
            <a:ext cx="9065932" cy="12003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cap="none">
                <a:solidFill>
                  <a:schemeClr val="accent2"/>
                </a:solidFill>
                <a:latin typeface="Calibri"/>
                <a:ea typeface="Calibri"/>
                <a:cs typeface="Calibri"/>
                <a:sym typeface="Calibri"/>
              </a:rPr>
              <a:t>INTRODUCTION TO SOFTWARE </a:t>
            </a:r>
            <a:endParaRPr/>
          </a:p>
          <a:p>
            <a:pPr marL="0" marR="0" lvl="0" indent="0" algn="l" rtl="0">
              <a:spcBef>
                <a:spcPts val="0"/>
              </a:spcBef>
              <a:spcAft>
                <a:spcPts val="0"/>
              </a:spcAft>
              <a:buNone/>
            </a:pPr>
            <a:r>
              <a:rPr lang="en-US" sz="3600" b="1" cap="none">
                <a:solidFill>
                  <a:schemeClr val="accent2"/>
                </a:solidFill>
                <a:latin typeface="Calibri"/>
                <a:ea typeface="Calibri"/>
                <a:cs typeface="Calibri"/>
                <a:sym typeface="Calibri"/>
              </a:rPr>
              <a:t>             ENGINEERING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9"/>
          <p:cNvPicPr preferRelativeResize="0"/>
          <p:nvPr/>
        </p:nvPicPr>
        <p:blipFill rotWithShape="1">
          <a:blip r:embed="rId3">
            <a:alphaModFix/>
          </a:blip>
          <a:srcRect/>
          <a:stretch/>
        </p:blipFill>
        <p:spPr>
          <a:xfrm>
            <a:off x="78605" y="1461184"/>
            <a:ext cx="7693795" cy="4646829"/>
          </a:xfrm>
          <a:prstGeom prst="rect">
            <a:avLst/>
          </a:prstGeom>
          <a:noFill/>
          <a:ln>
            <a:noFill/>
          </a:ln>
        </p:spPr>
      </p:pic>
      <p:sp>
        <p:nvSpPr>
          <p:cNvPr id="180" name="Google Shape;180;p9"/>
          <p:cNvSpPr txBox="1"/>
          <p:nvPr/>
        </p:nvSpPr>
        <p:spPr>
          <a:xfrm>
            <a:off x="2065164" y="6215061"/>
            <a:ext cx="3012556"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dk1"/>
                </a:solidFill>
                <a:latin typeface="Calibri"/>
                <a:ea typeface="Calibri"/>
                <a:cs typeface="Calibri"/>
                <a:sym typeface="Calibri"/>
              </a:rPr>
              <a:t>… has to be dealt with</a:t>
            </a:r>
            <a:endParaRPr/>
          </a:p>
        </p:txBody>
      </p:sp>
      <p:sp>
        <p:nvSpPr>
          <p:cNvPr id="181" name="Google Shape;181;p9"/>
          <p:cNvSpPr txBox="1">
            <a:spLocks noGrp="1"/>
          </p:cNvSpPr>
          <p:nvPr>
            <p:ph type="title" idx="4294967295"/>
          </p:nvPr>
        </p:nvSpPr>
        <p:spPr>
          <a:xfrm>
            <a:off x="0" y="230273"/>
            <a:ext cx="7416824" cy="103942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Diminishing value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0"/>
          <p:cNvSpPr/>
          <p:nvPr/>
        </p:nvSpPr>
        <p:spPr>
          <a:xfrm>
            <a:off x="94129" y="1151453"/>
            <a:ext cx="8280920" cy="5016758"/>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400" b="1">
                <a:solidFill>
                  <a:srgbClr val="000000"/>
                </a:solidFill>
                <a:latin typeface="Calibri"/>
                <a:ea typeface="Calibri"/>
                <a:cs typeface="Calibri"/>
                <a:sym typeface="Calibri"/>
              </a:rPr>
              <a:t>In an environment like Amazon, say if one small upgrade had a problem and caused a 90 min outage. </a:t>
            </a:r>
            <a:endParaRPr/>
          </a:p>
          <a:p>
            <a:pPr marL="0" marR="0" lvl="0" indent="0" algn="l" rtl="0">
              <a:spcBef>
                <a:spcPts val="1200"/>
              </a:spcBef>
              <a:spcAft>
                <a:spcPts val="0"/>
              </a:spcAft>
              <a:buNone/>
            </a:pPr>
            <a:r>
              <a:rPr lang="en-US" sz="2400" b="1">
                <a:solidFill>
                  <a:srgbClr val="000000"/>
                </a:solidFill>
                <a:latin typeface="Calibri"/>
                <a:ea typeface="Calibri"/>
                <a:cs typeface="Calibri"/>
                <a:sym typeface="Calibri"/>
              </a:rPr>
              <a:t>Can you foresee the impact due to this outage?</a:t>
            </a:r>
            <a:endParaRPr/>
          </a:p>
          <a:p>
            <a:pPr marL="0" marR="0" lvl="0" indent="0" algn="l" rtl="0">
              <a:spcBef>
                <a:spcPts val="1200"/>
              </a:spcBef>
              <a:spcAft>
                <a:spcPts val="0"/>
              </a:spcAft>
              <a:buNone/>
            </a:pPr>
            <a:r>
              <a:rPr lang="en-US" sz="2400" b="1">
                <a:solidFill>
                  <a:srgbClr val="0070C0"/>
                </a:solidFill>
                <a:latin typeface="Calibri"/>
                <a:ea typeface="Calibri"/>
                <a:cs typeface="Calibri"/>
                <a:sym typeface="Calibri"/>
              </a:rPr>
              <a:t>– Loss 2.8M$ revenue</a:t>
            </a:r>
            <a:endParaRPr/>
          </a:p>
          <a:p>
            <a:pPr marL="0" marR="0" lvl="0" indent="0" algn="l" rtl="0">
              <a:spcBef>
                <a:spcPts val="1200"/>
              </a:spcBef>
              <a:spcAft>
                <a:spcPts val="0"/>
              </a:spcAft>
              <a:buNone/>
            </a:pPr>
            <a:r>
              <a:rPr lang="en-US" sz="2400" b="1">
                <a:solidFill>
                  <a:srgbClr val="0070C0"/>
                </a:solidFill>
                <a:latin typeface="Calibri"/>
                <a:ea typeface="Calibri"/>
                <a:cs typeface="Calibri"/>
                <a:sym typeface="Calibri"/>
              </a:rPr>
              <a:t>– Loss of customers</a:t>
            </a:r>
            <a:endParaRPr/>
          </a:p>
          <a:p>
            <a:pPr marL="0" marR="0" lvl="0" indent="0" algn="l" rtl="0">
              <a:spcBef>
                <a:spcPts val="1200"/>
              </a:spcBef>
              <a:spcAft>
                <a:spcPts val="0"/>
              </a:spcAft>
              <a:buNone/>
            </a:pPr>
            <a:endParaRPr sz="2400" b="1">
              <a:solidFill>
                <a:srgbClr val="0070C0"/>
              </a:solidFill>
              <a:latin typeface="Calibri"/>
              <a:ea typeface="Calibri"/>
              <a:cs typeface="Calibri"/>
              <a:sym typeface="Calibri"/>
            </a:endParaRPr>
          </a:p>
          <a:p>
            <a:pPr marL="0" marR="0" lvl="0" indent="0" algn="l" rtl="0">
              <a:spcBef>
                <a:spcPts val="1200"/>
              </a:spcBef>
              <a:spcAft>
                <a:spcPts val="0"/>
              </a:spcAft>
              <a:buNone/>
            </a:pPr>
            <a:endParaRPr sz="2400" b="1">
              <a:solidFill>
                <a:srgbClr val="0070C0"/>
              </a:solidFill>
              <a:latin typeface="Calibri"/>
              <a:ea typeface="Calibri"/>
              <a:cs typeface="Calibri"/>
              <a:sym typeface="Calibri"/>
            </a:endParaRPr>
          </a:p>
          <a:p>
            <a:pPr marL="342900" marR="0" lvl="0" indent="-342900" algn="just" rtl="0">
              <a:spcBef>
                <a:spcPts val="1200"/>
              </a:spcBef>
              <a:spcAft>
                <a:spcPts val="0"/>
              </a:spcAft>
              <a:buClr>
                <a:srgbClr val="000000"/>
              </a:buClr>
              <a:buSzPts val="2400"/>
              <a:buFont typeface="Arial"/>
              <a:buChar char="•"/>
            </a:pPr>
            <a:r>
              <a:rPr lang="en-US" sz="2400" b="1">
                <a:solidFill>
                  <a:srgbClr val="000000"/>
                </a:solidFill>
                <a:latin typeface="Calibri"/>
                <a:ea typeface="Calibri"/>
                <a:cs typeface="Calibri"/>
                <a:sym typeface="Calibri"/>
              </a:rPr>
              <a:t>All of these have to be functioning in a user friendly way</a:t>
            </a:r>
            <a:endParaRPr/>
          </a:p>
          <a:p>
            <a:pPr marL="342900" marR="0" lvl="0" indent="-342900" algn="just" rtl="0">
              <a:spcBef>
                <a:spcPts val="1200"/>
              </a:spcBef>
              <a:spcAft>
                <a:spcPts val="0"/>
              </a:spcAft>
              <a:buClr>
                <a:srgbClr val="000000"/>
              </a:buClr>
              <a:buSzPts val="2400"/>
              <a:buFont typeface="Arial"/>
              <a:buChar char="•"/>
            </a:pPr>
            <a:r>
              <a:rPr lang="en-US" sz="2400" b="1">
                <a:solidFill>
                  <a:srgbClr val="000000"/>
                </a:solidFill>
                <a:latin typeface="Calibri"/>
                <a:ea typeface="Calibri"/>
                <a:cs typeface="Calibri"/>
                <a:sym typeface="Calibri"/>
              </a:rPr>
              <a:t>Expectation is that you do not have errors</a:t>
            </a:r>
            <a:endParaRPr/>
          </a:p>
          <a:p>
            <a:pPr marL="0" marR="0" lvl="0" indent="0" algn="l" rtl="0">
              <a:spcBef>
                <a:spcPts val="1200"/>
              </a:spcBef>
              <a:spcAft>
                <a:spcPts val="0"/>
              </a:spcAft>
              <a:buNone/>
            </a:pPr>
            <a:endParaRPr sz="2400" b="1">
              <a:solidFill>
                <a:srgbClr val="0070C0"/>
              </a:solidFill>
              <a:latin typeface="Calibri"/>
              <a:ea typeface="Calibri"/>
              <a:cs typeface="Calibri"/>
              <a:sym typeface="Calibri"/>
            </a:endParaRPr>
          </a:p>
        </p:txBody>
      </p:sp>
      <p:sp>
        <p:nvSpPr>
          <p:cNvPr id="188" name="Google Shape;188;p10"/>
          <p:cNvSpPr txBox="1"/>
          <p:nvPr/>
        </p:nvSpPr>
        <p:spPr>
          <a:xfrm>
            <a:off x="2124299" y="3627592"/>
            <a:ext cx="4115999"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FF0000"/>
                </a:solidFill>
                <a:latin typeface="Calibri"/>
                <a:ea typeface="Calibri"/>
                <a:cs typeface="Calibri"/>
                <a:sym typeface="Calibri"/>
              </a:rPr>
              <a:t>- This has to be factored in</a:t>
            </a:r>
            <a:endParaRPr/>
          </a:p>
        </p:txBody>
      </p:sp>
      <p:sp>
        <p:nvSpPr>
          <p:cNvPr id="189" name="Google Shape;189;p10"/>
          <p:cNvSpPr txBox="1"/>
          <p:nvPr/>
        </p:nvSpPr>
        <p:spPr>
          <a:xfrm>
            <a:off x="2069270" y="5706546"/>
            <a:ext cx="4693914"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rgbClr val="FF0000"/>
                </a:solidFill>
                <a:latin typeface="Calibri"/>
                <a:ea typeface="Calibri"/>
                <a:cs typeface="Calibri"/>
                <a:sym typeface="Calibri"/>
              </a:rPr>
              <a:t>- These also needs to be factored in</a:t>
            </a:r>
            <a:endParaRPr/>
          </a:p>
        </p:txBody>
      </p:sp>
      <p:sp>
        <p:nvSpPr>
          <p:cNvPr id="190" name="Google Shape;190;p10"/>
          <p:cNvSpPr txBox="1"/>
          <p:nvPr/>
        </p:nvSpPr>
        <p:spPr>
          <a:xfrm>
            <a:off x="19335" y="321635"/>
            <a:ext cx="7416824" cy="873886"/>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Impact?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1"/>
          <p:cNvSpPr txBox="1">
            <a:spLocks noGrp="1"/>
          </p:cNvSpPr>
          <p:nvPr>
            <p:ph type="title" idx="4294967295"/>
          </p:nvPr>
        </p:nvSpPr>
        <p:spPr>
          <a:xfrm>
            <a:off x="22034" y="354305"/>
            <a:ext cx="7416824" cy="80654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Leading to</a:t>
            </a:r>
            <a:endParaRPr/>
          </a:p>
        </p:txBody>
      </p:sp>
      <p:sp>
        <p:nvSpPr>
          <p:cNvPr id="197" name="Google Shape;197;p11"/>
          <p:cNvSpPr txBox="1"/>
          <p:nvPr/>
        </p:nvSpPr>
        <p:spPr>
          <a:xfrm>
            <a:off x="58271" y="1044987"/>
            <a:ext cx="8093191" cy="2895536"/>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chemeClr val="dk1"/>
              </a:buClr>
              <a:buSzPts val="2300"/>
              <a:buFont typeface="Arial"/>
              <a:buChar char="•"/>
            </a:pPr>
            <a:r>
              <a:rPr lang="en-US" sz="2300" b="1">
                <a:solidFill>
                  <a:schemeClr val="dk1"/>
                </a:solidFill>
                <a:latin typeface="Calibri"/>
                <a:ea typeface="Calibri"/>
                <a:cs typeface="Calibri"/>
                <a:sym typeface="Calibri"/>
              </a:rPr>
              <a:t>Need  for interacting with customers and other stake holders on what is needed</a:t>
            </a:r>
            <a:endParaRPr/>
          </a:p>
          <a:p>
            <a:pPr marL="342900" marR="0" lvl="0" indent="-342900" algn="l" rtl="0">
              <a:lnSpc>
                <a:spcPct val="120000"/>
              </a:lnSpc>
              <a:spcBef>
                <a:spcPts val="0"/>
              </a:spcBef>
              <a:spcAft>
                <a:spcPts val="0"/>
              </a:spcAft>
              <a:buClr>
                <a:schemeClr val="dk1"/>
              </a:buClr>
              <a:buSzPts val="2300"/>
              <a:buFont typeface="Arial"/>
              <a:buChar char="•"/>
            </a:pPr>
            <a:r>
              <a:rPr lang="en-US" sz="2300" b="1">
                <a:solidFill>
                  <a:schemeClr val="dk1"/>
                </a:solidFill>
                <a:latin typeface="Calibri"/>
                <a:ea typeface="Calibri"/>
                <a:cs typeface="Calibri"/>
                <a:sym typeface="Calibri"/>
              </a:rPr>
              <a:t>Need for understanding </a:t>
            </a:r>
            <a:r>
              <a:rPr lang="en-US" sz="2300" b="1">
                <a:solidFill>
                  <a:srgbClr val="C00000"/>
                </a:solidFill>
                <a:latin typeface="Calibri"/>
                <a:ea typeface="Calibri"/>
                <a:cs typeface="Calibri"/>
                <a:sym typeface="Calibri"/>
              </a:rPr>
              <a:t>who and how is </a:t>
            </a:r>
            <a:r>
              <a:rPr lang="en-US" sz="2300" b="1">
                <a:solidFill>
                  <a:schemeClr val="dk1"/>
                </a:solidFill>
                <a:latin typeface="Calibri"/>
                <a:ea typeface="Calibri"/>
                <a:cs typeface="Calibri"/>
                <a:sym typeface="Calibri"/>
              </a:rPr>
              <a:t>this going to be used</a:t>
            </a:r>
            <a:endParaRPr/>
          </a:p>
          <a:p>
            <a:pPr marL="342900" marR="0" lvl="0" indent="-342900" algn="l" rtl="0">
              <a:lnSpc>
                <a:spcPct val="120000"/>
              </a:lnSpc>
              <a:spcBef>
                <a:spcPts val="0"/>
              </a:spcBef>
              <a:spcAft>
                <a:spcPts val="0"/>
              </a:spcAft>
              <a:buClr>
                <a:schemeClr val="dk1"/>
              </a:buClr>
              <a:buSzPts val="2300"/>
              <a:buFont typeface="Arial"/>
              <a:buChar char="•"/>
            </a:pPr>
            <a:r>
              <a:rPr lang="en-US" sz="2300" b="1">
                <a:solidFill>
                  <a:schemeClr val="dk1"/>
                </a:solidFill>
                <a:latin typeface="Calibri"/>
                <a:ea typeface="Calibri"/>
                <a:cs typeface="Calibri"/>
                <a:sym typeface="Calibri"/>
              </a:rPr>
              <a:t>Need Experts in different domains to support this (Cross)</a:t>
            </a:r>
            <a:endParaRPr/>
          </a:p>
          <a:p>
            <a:pPr marL="342900" marR="0" lvl="0" indent="-342900" algn="l" rtl="0">
              <a:lnSpc>
                <a:spcPct val="120000"/>
              </a:lnSpc>
              <a:spcBef>
                <a:spcPts val="0"/>
              </a:spcBef>
              <a:spcAft>
                <a:spcPts val="0"/>
              </a:spcAft>
              <a:buClr>
                <a:schemeClr val="dk1"/>
              </a:buClr>
              <a:buSzPts val="2300"/>
              <a:buFont typeface="Arial"/>
              <a:buChar char="•"/>
            </a:pPr>
            <a:r>
              <a:rPr lang="en-US" sz="2300" b="1">
                <a:solidFill>
                  <a:schemeClr val="dk1"/>
                </a:solidFill>
                <a:latin typeface="Calibri"/>
                <a:ea typeface="Calibri"/>
                <a:cs typeface="Calibri"/>
                <a:sym typeface="Calibri"/>
              </a:rPr>
              <a:t>Need for good Planning</a:t>
            </a:r>
            <a:endParaRPr/>
          </a:p>
          <a:p>
            <a:pPr marL="342900" marR="0" lvl="0" indent="-342900" algn="l" rtl="0">
              <a:lnSpc>
                <a:spcPct val="120000"/>
              </a:lnSpc>
              <a:spcBef>
                <a:spcPts val="0"/>
              </a:spcBef>
              <a:spcAft>
                <a:spcPts val="0"/>
              </a:spcAft>
              <a:buClr>
                <a:schemeClr val="dk1"/>
              </a:buClr>
              <a:buSzPts val="2300"/>
              <a:buFont typeface="Arial"/>
              <a:buChar char="•"/>
            </a:pPr>
            <a:r>
              <a:rPr lang="en-US" sz="2300" b="1">
                <a:solidFill>
                  <a:schemeClr val="dk1"/>
                </a:solidFill>
                <a:latin typeface="Calibri"/>
                <a:ea typeface="Calibri"/>
                <a:cs typeface="Calibri"/>
                <a:sym typeface="Calibri"/>
              </a:rPr>
              <a:t>Need for good Teamwork</a:t>
            </a:r>
            <a:endParaRPr/>
          </a:p>
          <a:p>
            <a:pPr marL="342900" marR="0" lvl="0" indent="-342900" algn="l" rtl="0">
              <a:lnSpc>
                <a:spcPct val="120000"/>
              </a:lnSpc>
              <a:spcBef>
                <a:spcPts val="0"/>
              </a:spcBef>
              <a:spcAft>
                <a:spcPts val="0"/>
              </a:spcAft>
              <a:buClr>
                <a:schemeClr val="dk1"/>
              </a:buClr>
              <a:buSzPts val="2300"/>
              <a:buFont typeface="Arial"/>
              <a:buChar char="•"/>
            </a:pPr>
            <a:r>
              <a:rPr lang="en-US" sz="2300" b="1">
                <a:solidFill>
                  <a:schemeClr val="dk1"/>
                </a:solidFill>
                <a:latin typeface="Calibri"/>
                <a:ea typeface="Calibri"/>
                <a:cs typeface="Calibri"/>
                <a:sym typeface="Calibri"/>
              </a:rPr>
              <a:t>Need to have an ability to scale/support</a:t>
            </a:r>
            <a:endParaRPr/>
          </a:p>
        </p:txBody>
      </p:sp>
      <p:pic>
        <p:nvPicPr>
          <p:cNvPr id="198" name="Google Shape;198;p11" descr="https://media.licdn.com/mpr/mpr/AAEAAQAAAAAAAAMFAAAAJGZiMDVkZDIyLTFiOGEtNDkwZS1hNDVlLWI1ZDcwOTBiOTM5ZA.jpg"/>
          <p:cNvPicPr preferRelativeResize="0"/>
          <p:nvPr/>
        </p:nvPicPr>
        <p:blipFill rotWithShape="1">
          <a:blip r:embed="rId3">
            <a:alphaModFix/>
          </a:blip>
          <a:srcRect/>
          <a:stretch/>
        </p:blipFill>
        <p:spPr>
          <a:xfrm>
            <a:off x="778298" y="4025038"/>
            <a:ext cx="4229968" cy="2422532"/>
          </a:xfrm>
          <a:prstGeom prst="rect">
            <a:avLst/>
          </a:prstGeom>
          <a:noFill/>
          <a:ln>
            <a:noFill/>
          </a:ln>
        </p:spPr>
      </p:pic>
      <p:pic>
        <p:nvPicPr>
          <p:cNvPr id="199" name="Google Shape;199;p11"/>
          <p:cNvPicPr preferRelativeResize="0"/>
          <p:nvPr/>
        </p:nvPicPr>
        <p:blipFill rotWithShape="1">
          <a:blip r:embed="rId4">
            <a:alphaModFix/>
          </a:blip>
          <a:srcRect/>
          <a:stretch/>
        </p:blipFill>
        <p:spPr>
          <a:xfrm>
            <a:off x="778298" y="3961222"/>
            <a:ext cx="4486275" cy="2543175"/>
          </a:xfrm>
          <a:prstGeom prst="rect">
            <a:avLst/>
          </a:prstGeom>
          <a:noFill/>
          <a:ln>
            <a:noFill/>
          </a:ln>
        </p:spPr>
      </p:pic>
      <p:pic>
        <p:nvPicPr>
          <p:cNvPr id="200" name="Google Shape;200;p11"/>
          <p:cNvPicPr preferRelativeResize="0"/>
          <p:nvPr/>
        </p:nvPicPr>
        <p:blipFill rotWithShape="1">
          <a:blip r:embed="rId5">
            <a:alphaModFix/>
          </a:blip>
          <a:srcRect/>
          <a:stretch/>
        </p:blipFill>
        <p:spPr>
          <a:xfrm>
            <a:off x="526271" y="3871492"/>
            <a:ext cx="5267049" cy="2861452"/>
          </a:xfrm>
          <a:prstGeom prst="rect">
            <a:avLst/>
          </a:prstGeom>
          <a:noFill/>
          <a:ln>
            <a:noFill/>
          </a:ln>
        </p:spPr>
      </p:pic>
      <p:pic>
        <p:nvPicPr>
          <p:cNvPr id="201" name="Google Shape;201;p11" descr="http://mss.mpsd.ca/schedule/images/schedule.jpg"/>
          <p:cNvPicPr preferRelativeResize="0"/>
          <p:nvPr/>
        </p:nvPicPr>
        <p:blipFill rotWithShape="1">
          <a:blip r:embed="rId6">
            <a:alphaModFix/>
          </a:blip>
          <a:srcRect/>
          <a:stretch/>
        </p:blipFill>
        <p:spPr>
          <a:xfrm>
            <a:off x="638188" y="3928319"/>
            <a:ext cx="4723804" cy="2910707"/>
          </a:xfrm>
          <a:prstGeom prst="rect">
            <a:avLst/>
          </a:prstGeom>
          <a:noFill/>
          <a:ln>
            <a:noFill/>
          </a:ln>
        </p:spPr>
      </p:pic>
      <p:sp>
        <p:nvSpPr>
          <p:cNvPr id="202" name="Google Shape;202;p11"/>
          <p:cNvSpPr/>
          <p:nvPr/>
        </p:nvSpPr>
        <p:spPr>
          <a:xfrm>
            <a:off x="379171" y="4449242"/>
            <a:ext cx="7920881" cy="2283702"/>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sz="1800" b="1">
                <a:solidFill>
                  <a:srgbClr val="0070C0"/>
                </a:solidFill>
                <a:latin typeface="Calibri"/>
                <a:ea typeface="Calibri"/>
                <a:cs typeface="Calibri"/>
                <a:sym typeface="Calibri"/>
              </a:rPr>
              <a:t> </a:t>
            </a:r>
            <a:r>
              <a:rPr lang="en-US" sz="2000" b="1">
                <a:solidFill>
                  <a:srgbClr val="0070C0"/>
                </a:solidFill>
                <a:latin typeface="Calibri"/>
                <a:ea typeface="Calibri"/>
                <a:cs typeface="Calibri"/>
                <a:sym typeface="Calibri"/>
              </a:rPr>
              <a:t>Lets assume an Engineer can code 1 LOC a min</a:t>
            </a:r>
            <a:endParaRPr/>
          </a:p>
          <a:p>
            <a:pPr marL="0" marR="0" lvl="0" indent="0" algn="l" rtl="0">
              <a:lnSpc>
                <a:spcPct val="120000"/>
              </a:lnSpc>
              <a:spcBef>
                <a:spcPts val="0"/>
              </a:spcBef>
              <a:spcAft>
                <a:spcPts val="0"/>
              </a:spcAft>
              <a:buNone/>
            </a:pPr>
            <a:r>
              <a:rPr lang="en-US" sz="2000" b="1">
                <a:solidFill>
                  <a:srgbClr val="0070C0"/>
                </a:solidFill>
                <a:latin typeface="Calibri"/>
                <a:ea typeface="Calibri"/>
                <a:cs typeface="Calibri"/>
                <a:sym typeface="Calibri"/>
              </a:rPr>
              <a:t>  Then</a:t>
            </a:r>
            <a:endParaRPr/>
          </a:p>
          <a:p>
            <a:pPr marL="0" marR="0" lvl="0" indent="0" algn="l" rtl="0">
              <a:lnSpc>
                <a:spcPct val="120000"/>
              </a:lnSpc>
              <a:spcBef>
                <a:spcPts val="0"/>
              </a:spcBef>
              <a:spcAft>
                <a:spcPts val="0"/>
              </a:spcAft>
              <a:buNone/>
            </a:pPr>
            <a:r>
              <a:rPr lang="en-US" sz="2000" b="1">
                <a:solidFill>
                  <a:srgbClr val="0070C0"/>
                </a:solidFill>
                <a:latin typeface="Calibri"/>
                <a:ea typeface="Calibri"/>
                <a:cs typeface="Calibri"/>
                <a:sym typeface="Calibri"/>
              </a:rPr>
              <a:t>      1 LOC/min * 60 min/hr  = 60 LOC/hr</a:t>
            </a:r>
            <a:endParaRPr sz="2000" b="1">
              <a:solidFill>
                <a:srgbClr val="0070C0"/>
              </a:solidFill>
              <a:latin typeface="Calibri"/>
              <a:ea typeface="Calibri"/>
              <a:cs typeface="Calibri"/>
              <a:sym typeface="Calibri"/>
            </a:endParaRPr>
          </a:p>
          <a:p>
            <a:pPr marL="0" marR="0" lvl="0" indent="0" algn="l" rtl="0">
              <a:lnSpc>
                <a:spcPct val="120000"/>
              </a:lnSpc>
              <a:spcBef>
                <a:spcPts val="0"/>
              </a:spcBef>
              <a:spcAft>
                <a:spcPts val="0"/>
              </a:spcAft>
              <a:buNone/>
            </a:pPr>
            <a:r>
              <a:rPr lang="en-US" sz="2000" b="1">
                <a:solidFill>
                  <a:srgbClr val="0070C0"/>
                </a:solidFill>
                <a:latin typeface="Calibri"/>
                <a:ea typeface="Calibri"/>
                <a:cs typeface="Calibri"/>
                <a:sym typeface="Calibri"/>
              </a:rPr>
              <a:t>      Say for 40 hrs/Wk, 60*40 = 2400 LOCs/week/SE</a:t>
            </a:r>
            <a:endParaRPr/>
          </a:p>
          <a:p>
            <a:pPr marL="0" marR="0" lvl="0" indent="0" algn="l" rtl="0">
              <a:lnSpc>
                <a:spcPct val="120000"/>
              </a:lnSpc>
              <a:spcBef>
                <a:spcPts val="0"/>
              </a:spcBef>
              <a:spcAft>
                <a:spcPts val="0"/>
              </a:spcAft>
              <a:buNone/>
            </a:pPr>
            <a:r>
              <a:rPr lang="en-US" sz="2000" b="1">
                <a:solidFill>
                  <a:srgbClr val="0070C0"/>
                </a:solidFill>
                <a:latin typeface="Calibri"/>
                <a:ea typeface="Calibri"/>
                <a:cs typeface="Calibri"/>
                <a:sym typeface="Calibri"/>
              </a:rPr>
              <a:t>       -&gt; 2400 LOC/week * (~)50 = 1,20,000 LOCs/Yr/SE </a:t>
            </a:r>
            <a:endParaRPr/>
          </a:p>
          <a:p>
            <a:pPr marL="0" marR="0" lvl="0" indent="0" algn="l" rtl="0">
              <a:lnSpc>
                <a:spcPct val="120000"/>
              </a:lnSpc>
              <a:spcBef>
                <a:spcPts val="0"/>
              </a:spcBef>
              <a:spcAft>
                <a:spcPts val="0"/>
              </a:spcAft>
              <a:buNone/>
            </a:pPr>
            <a:r>
              <a:rPr lang="en-US" sz="2000" b="1">
                <a:solidFill>
                  <a:srgbClr val="0070C0"/>
                </a:solidFill>
                <a:latin typeface="Calibri"/>
                <a:ea typeface="Calibri"/>
                <a:cs typeface="Calibri"/>
                <a:sym typeface="Calibri"/>
              </a:rPr>
              <a:t>  So lots of engineers will need to be working for long period of time</a:t>
            </a:r>
            <a:endParaRPr sz="2000">
              <a:solidFill>
                <a:schemeClr val="dk1"/>
              </a:solidFill>
              <a:latin typeface="Calibri"/>
              <a:ea typeface="Calibri"/>
              <a:cs typeface="Calibri"/>
              <a:sym typeface="Calibri"/>
            </a:endParaRPr>
          </a:p>
        </p:txBody>
      </p:sp>
      <p:pic>
        <p:nvPicPr>
          <p:cNvPr id="203" name="Google Shape;203;p11"/>
          <p:cNvPicPr preferRelativeResize="0"/>
          <p:nvPr/>
        </p:nvPicPr>
        <p:blipFill rotWithShape="1">
          <a:blip r:embed="rId7">
            <a:alphaModFix/>
          </a:blip>
          <a:srcRect/>
          <a:stretch/>
        </p:blipFill>
        <p:spPr>
          <a:xfrm>
            <a:off x="379171" y="3745368"/>
            <a:ext cx="5155132" cy="3113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9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9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1"/>
                                          </p:stCondLst>
                                        </p:cTn>
                                        <p:tgtEl>
                                          <p:spTgt spid="198"/>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19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1"/>
                                          </p:stCondLst>
                                        </p:cTn>
                                        <p:tgtEl>
                                          <p:spTgt spid="199"/>
                                        </p:tgtEl>
                                        <p:attrNameLst>
                                          <p:attrName>style.visibility</p:attrName>
                                        </p:attrNameLst>
                                      </p:cBhvr>
                                      <p:to>
                                        <p:strVal val="hidden"/>
                                      </p:to>
                                    </p:set>
                                  </p:childTnLst>
                                </p:cTn>
                              </p:par>
                              <p:par>
                                <p:cTn id="29" presetID="1" presetClass="entr" presetSubtype="0" fill="hold" nodeType="withEffect">
                                  <p:stCondLst>
                                    <p:cond delay="0"/>
                                  </p:stCondLst>
                                  <p:childTnLst>
                                    <p:set>
                                      <p:cBhvr>
                                        <p:cTn id="30" dur="1" fill="hold">
                                          <p:stCondLst>
                                            <p:cond delay="0"/>
                                          </p:stCondLst>
                                        </p:cTn>
                                        <p:tgtEl>
                                          <p:spTgt spid="20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1"/>
                                          </p:stCondLst>
                                        </p:cTn>
                                        <p:tgtEl>
                                          <p:spTgt spid="200"/>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20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nodeType="clickEffect">
                                  <p:stCondLst>
                                    <p:cond delay="0"/>
                                  </p:stCondLst>
                                  <p:childTnLst>
                                    <p:set>
                                      <p:cBhvr>
                                        <p:cTn id="40" dur="1" fill="hold">
                                          <p:stCondLst>
                                            <p:cond delay="1"/>
                                          </p:stCondLst>
                                        </p:cTn>
                                        <p:tgtEl>
                                          <p:spTgt spid="201"/>
                                        </p:tgtEl>
                                        <p:attrNameLst>
                                          <p:attrName>style.visibility</p:attrName>
                                        </p:attrNameLst>
                                      </p:cBhvr>
                                      <p:to>
                                        <p:strVal val="hidden"/>
                                      </p:to>
                                    </p:set>
                                  </p:childTnLst>
                                </p:cTn>
                              </p:par>
                              <p:par>
                                <p:cTn id="41" presetID="1" presetClass="entr" presetSubtype="0" fill="hold" nodeType="withEffect">
                                  <p:stCondLst>
                                    <p:cond delay="0"/>
                                  </p:stCondLst>
                                  <p:childTnLst>
                                    <p:set>
                                      <p:cBhvr>
                                        <p:cTn id="42" dur="1" fill="hold">
                                          <p:stCondLst>
                                            <p:cond delay="0"/>
                                          </p:stCondLst>
                                        </p:cTn>
                                        <p:tgtEl>
                                          <p:spTgt spid="20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nodeType="clickEffect">
                                  <p:stCondLst>
                                    <p:cond delay="0"/>
                                  </p:stCondLst>
                                  <p:childTnLst>
                                    <p:set>
                                      <p:cBhvr>
                                        <p:cTn id="46" dur="1" fill="hold">
                                          <p:stCondLst>
                                            <p:cond delay="1"/>
                                          </p:stCondLst>
                                        </p:cTn>
                                        <p:tgtEl>
                                          <p:spTgt spid="203"/>
                                        </p:tgtEl>
                                        <p:attrNameLst>
                                          <p:attrName>style.visibility</p:attrName>
                                        </p:attrNameLst>
                                      </p:cBhvr>
                                      <p:to>
                                        <p:strVal val="hidden"/>
                                      </p:to>
                                    </p:set>
                                  </p:childTnLst>
                                </p:cTn>
                              </p:par>
                              <p:par>
                                <p:cTn id="47" presetID="1" presetClass="entr" presetSubtype="0" fill="hold" nodeType="withEffect">
                                  <p:stCondLst>
                                    <p:cond delay="0"/>
                                  </p:stCondLst>
                                  <p:childTnLst>
                                    <p:set>
                                      <p:cBhvr>
                                        <p:cTn id="48" dur="1" fill="hold">
                                          <p:stCondLst>
                                            <p:cond delay="0"/>
                                          </p:stCondLst>
                                        </p:cTn>
                                        <p:tgtEl>
                                          <p:spTgt spid="20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nodeType="clickEffect">
                                  <p:stCondLst>
                                    <p:cond delay="0"/>
                                  </p:stCondLst>
                                  <p:childTnLst>
                                    <p:set>
                                      <p:cBhvr>
                                        <p:cTn id="52" dur="1" fill="hold">
                                          <p:stCondLst>
                                            <p:cond delay="1"/>
                                          </p:stCondLst>
                                        </p:cTn>
                                        <p:tgtEl>
                                          <p:spTgt spid="20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2"/>
          <p:cNvSpPr txBox="1">
            <a:spLocks noGrp="1"/>
          </p:cNvSpPr>
          <p:nvPr>
            <p:ph type="title" idx="4294967295"/>
          </p:nvPr>
        </p:nvSpPr>
        <p:spPr>
          <a:xfrm>
            <a:off x="-168461" y="310123"/>
            <a:ext cx="10128250" cy="9398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   Given all of this context</a:t>
            </a:r>
            <a:endParaRPr/>
          </a:p>
        </p:txBody>
      </p:sp>
      <p:sp>
        <p:nvSpPr>
          <p:cNvPr id="210" name="Google Shape;210;p12"/>
          <p:cNvSpPr txBox="1">
            <a:spLocks noGrp="1"/>
          </p:cNvSpPr>
          <p:nvPr>
            <p:ph type="body" idx="4294967295"/>
          </p:nvPr>
        </p:nvSpPr>
        <p:spPr>
          <a:xfrm>
            <a:off x="80682" y="1102659"/>
            <a:ext cx="8624888" cy="5755341"/>
          </a:xfrm>
          <a:prstGeom prst="rect">
            <a:avLst/>
          </a:prstGeom>
          <a:noFill/>
          <a:ln>
            <a:noFill/>
          </a:ln>
        </p:spPr>
        <p:txBody>
          <a:bodyPr spcFirstLastPara="1" wrap="square" lIns="91425" tIns="45700" rIns="91425" bIns="45700" anchor="t" anchorCtr="0">
            <a:normAutofit/>
          </a:bodyPr>
          <a:lstStyle/>
          <a:p>
            <a:pPr marL="0" lvl="0" indent="0" algn="l" rtl="0">
              <a:lnSpc>
                <a:spcPct val="150000"/>
              </a:lnSpc>
              <a:spcBef>
                <a:spcPts val="0"/>
              </a:spcBef>
              <a:spcAft>
                <a:spcPts val="0"/>
              </a:spcAft>
              <a:buClr>
                <a:schemeClr val="dk1"/>
              </a:buClr>
              <a:buSzPts val="2000"/>
              <a:buNone/>
            </a:pPr>
            <a:r>
              <a:rPr lang="en-US" sz="2000" b="1">
                <a:latin typeface="Arial"/>
                <a:ea typeface="Arial"/>
                <a:cs typeface="Arial"/>
                <a:sym typeface="Arial"/>
              </a:rPr>
              <a:t>If we look at some of the definitions involved </a:t>
            </a:r>
            <a:endParaRPr/>
          </a:p>
          <a:p>
            <a:pPr marL="0" lvl="0" indent="0" algn="just" rtl="0">
              <a:lnSpc>
                <a:spcPct val="130000"/>
              </a:lnSpc>
              <a:spcBef>
                <a:spcPts val="600"/>
              </a:spcBef>
              <a:spcAft>
                <a:spcPts val="0"/>
              </a:spcAft>
              <a:buClr>
                <a:srgbClr val="C00000"/>
              </a:buClr>
              <a:buSzPts val="2200"/>
              <a:buNone/>
            </a:pPr>
            <a:r>
              <a:rPr lang="en-US" sz="2200" b="1">
                <a:solidFill>
                  <a:srgbClr val="C00000"/>
                </a:solidFill>
                <a:latin typeface="Calibri"/>
                <a:ea typeface="Calibri"/>
                <a:cs typeface="Calibri"/>
                <a:sym typeface="Calibri"/>
              </a:rPr>
              <a:t>Software</a:t>
            </a:r>
            <a:r>
              <a:rPr lang="en-US" sz="2200" b="1">
                <a:latin typeface="Calibri"/>
                <a:ea typeface="Calibri"/>
                <a:cs typeface="Calibri"/>
                <a:sym typeface="Calibri"/>
              </a:rPr>
              <a:t> </a:t>
            </a:r>
            <a:r>
              <a:rPr lang="en-US" sz="2200">
                <a:latin typeface="Calibri"/>
                <a:ea typeface="Calibri"/>
                <a:cs typeface="Calibri"/>
                <a:sym typeface="Calibri"/>
              </a:rPr>
              <a:t>can be collection of executable computer programs (code), their configuration files and associated libraries and their documentations serving a computational purpose.</a:t>
            </a:r>
            <a:endParaRPr/>
          </a:p>
          <a:p>
            <a:pPr marL="0" lvl="0" indent="0" algn="just" rtl="0">
              <a:lnSpc>
                <a:spcPct val="130000"/>
              </a:lnSpc>
              <a:spcBef>
                <a:spcPts val="1200"/>
              </a:spcBef>
              <a:spcAft>
                <a:spcPts val="0"/>
              </a:spcAft>
              <a:buClr>
                <a:srgbClr val="C00000"/>
              </a:buClr>
              <a:buSzPts val="2200"/>
              <a:buNone/>
            </a:pPr>
            <a:r>
              <a:rPr lang="en-US" sz="2200" b="1">
                <a:solidFill>
                  <a:srgbClr val="C00000"/>
                </a:solidFill>
                <a:latin typeface="Calibri"/>
                <a:ea typeface="Calibri"/>
                <a:cs typeface="Calibri"/>
                <a:sym typeface="Calibri"/>
              </a:rPr>
              <a:t>Software Product </a:t>
            </a:r>
            <a:r>
              <a:rPr lang="en-US" sz="2200">
                <a:latin typeface="Calibri"/>
                <a:ea typeface="Calibri"/>
                <a:cs typeface="Calibri"/>
                <a:sym typeface="Calibri"/>
              </a:rPr>
              <a:t>is Software when made for a specific or specific group of requirements</a:t>
            </a:r>
            <a:endParaRPr/>
          </a:p>
          <a:p>
            <a:pPr marL="468000" lvl="0" indent="-342900" algn="just" rtl="0">
              <a:lnSpc>
                <a:spcPct val="120000"/>
              </a:lnSpc>
              <a:spcBef>
                <a:spcPts val="900"/>
              </a:spcBef>
              <a:spcAft>
                <a:spcPts val="0"/>
              </a:spcAft>
              <a:buClr>
                <a:schemeClr val="dk1"/>
              </a:buClr>
              <a:buSzPts val="2200"/>
              <a:buChar char="•"/>
            </a:pPr>
            <a:r>
              <a:rPr lang="en-US" sz="2200">
                <a:latin typeface="Calibri"/>
                <a:ea typeface="Calibri"/>
                <a:cs typeface="Calibri"/>
                <a:sym typeface="Calibri"/>
              </a:rPr>
              <a:t>Software can include prefixes as </a:t>
            </a:r>
            <a:r>
              <a:rPr lang="en-US" sz="2200" b="1">
                <a:solidFill>
                  <a:srgbClr val="C00000"/>
                </a:solidFill>
                <a:latin typeface="Calibri"/>
                <a:ea typeface="Calibri"/>
                <a:cs typeface="Calibri"/>
                <a:sym typeface="Calibri"/>
              </a:rPr>
              <a:t>Generic, Custom, System</a:t>
            </a:r>
            <a:r>
              <a:rPr lang="en-US" sz="2200" b="1">
                <a:solidFill>
                  <a:srgbClr val="0070C0"/>
                </a:solidFill>
                <a:latin typeface="Calibri"/>
                <a:ea typeface="Calibri"/>
                <a:cs typeface="Calibri"/>
                <a:sym typeface="Calibri"/>
              </a:rPr>
              <a:t> </a:t>
            </a:r>
            <a:r>
              <a:rPr lang="en-US" sz="2200">
                <a:latin typeface="Calibri"/>
                <a:ea typeface="Calibri"/>
                <a:cs typeface="Calibri"/>
                <a:sym typeface="Calibri"/>
              </a:rPr>
              <a:t>and</a:t>
            </a:r>
            <a:r>
              <a:rPr lang="en-US" sz="2200" b="1">
                <a:solidFill>
                  <a:srgbClr val="0070C0"/>
                </a:solidFill>
                <a:latin typeface="Calibri"/>
                <a:ea typeface="Calibri"/>
                <a:cs typeface="Calibri"/>
                <a:sym typeface="Calibri"/>
              </a:rPr>
              <a:t> </a:t>
            </a:r>
            <a:r>
              <a:rPr lang="en-US" sz="2200" b="1">
                <a:solidFill>
                  <a:srgbClr val="C00000"/>
                </a:solidFill>
                <a:latin typeface="Calibri"/>
                <a:ea typeface="Calibri"/>
                <a:cs typeface="Calibri"/>
                <a:sym typeface="Calibri"/>
              </a:rPr>
              <a:t>Application</a:t>
            </a:r>
            <a:endParaRPr/>
          </a:p>
          <a:p>
            <a:pPr marL="0" lvl="0" indent="0" algn="just" rtl="0">
              <a:lnSpc>
                <a:spcPct val="130000"/>
              </a:lnSpc>
              <a:spcBef>
                <a:spcPts val="300"/>
              </a:spcBef>
              <a:spcAft>
                <a:spcPts val="0"/>
              </a:spcAft>
              <a:buClr>
                <a:srgbClr val="C00000"/>
              </a:buClr>
              <a:buSzPts val="2000"/>
              <a:buNone/>
            </a:pPr>
            <a:r>
              <a:rPr lang="en-US" sz="2000" b="1">
                <a:solidFill>
                  <a:srgbClr val="C00000"/>
                </a:solidFill>
                <a:latin typeface="Arial"/>
                <a:ea typeface="Arial"/>
                <a:cs typeface="Arial"/>
                <a:sym typeface="Arial"/>
              </a:rPr>
              <a:t>Engineering</a:t>
            </a:r>
            <a:r>
              <a:rPr lang="en-US" sz="2000" b="1">
                <a:latin typeface="Arial"/>
                <a:ea typeface="Arial"/>
                <a:cs typeface="Arial"/>
                <a:sym typeface="Arial"/>
              </a:rPr>
              <a:t> </a:t>
            </a:r>
            <a:r>
              <a:rPr lang="en-US" sz="2000">
                <a:latin typeface="Arial"/>
                <a:ea typeface="Arial"/>
                <a:cs typeface="Arial"/>
                <a:sym typeface="Arial"/>
              </a:rPr>
              <a:t>is all</a:t>
            </a:r>
            <a:r>
              <a:rPr lang="en-US" sz="2000">
                <a:latin typeface="Calibri"/>
                <a:ea typeface="Calibri"/>
                <a:cs typeface="Calibri"/>
                <a:sym typeface="Calibri"/>
              </a:rPr>
              <a:t> about acquiring and using well defined scientific principles and systematic methods for developing products, with economic sense, social perspective and practical considerations. </a:t>
            </a:r>
            <a:endParaRPr/>
          </a:p>
          <a:p>
            <a:pPr marL="576000" lvl="0" indent="-396000" algn="just" rtl="0">
              <a:lnSpc>
                <a:spcPct val="90000"/>
              </a:lnSpc>
              <a:spcBef>
                <a:spcPts val="1200"/>
              </a:spcBef>
              <a:spcAft>
                <a:spcPts val="0"/>
              </a:spcAft>
              <a:buClr>
                <a:schemeClr val="dk1"/>
              </a:buClr>
              <a:buSzPts val="2000"/>
              <a:buChar char="•"/>
            </a:pPr>
            <a:r>
              <a:rPr lang="en-US" sz="2000">
                <a:latin typeface="Calibri"/>
                <a:ea typeface="Calibri"/>
                <a:cs typeface="Calibri"/>
                <a:sym typeface="Calibri"/>
              </a:rPr>
              <a:t>Involves making </a:t>
            </a:r>
            <a:r>
              <a:rPr lang="en-US" sz="2000" b="1">
                <a:solidFill>
                  <a:srgbClr val="C00000"/>
                </a:solidFill>
                <a:latin typeface="Calibri"/>
                <a:ea typeface="Calibri"/>
                <a:cs typeface="Calibri"/>
                <a:sym typeface="Calibri"/>
              </a:rPr>
              <a:t>decisions</a:t>
            </a:r>
            <a:r>
              <a:rPr lang="en-US" sz="2000">
                <a:latin typeface="Calibri"/>
                <a:ea typeface="Calibri"/>
                <a:cs typeface="Calibri"/>
                <a:sym typeface="Calibri"/>
              </a:rPr>
              <a:t> or making choices given a context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3"/>
          <p:cNvSpPr txBox="1">
            <a:spLocks noGrp="1"/>
          </p:cNvSpPr>
          <p:nvPr>
            <p:ph type="title" idx="4294967295"/>
          </p:nvPr>
        </p:nvSpPr>
        <p:spPr>
          <a:xfrm>
            <a:off x="26895" y="414243"/>
            <a:ext cx="7056438" cy="72072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Software Engineering (SE)</a:t>
            </a:r>
            <a:endParaRPr/>
          </a:p>
        </p:txBody>
      </p:sp>
      <p:sp>
        <p:nvSpPr>
          <p:cNvPr id="217" name="Google Shape;217;p13"/>
          <p:cNvSpPr txBox="1">
            <a:spLocks noGrp="1"/>
          </p:cNvSpPr>
          <p:nvPr>
            <p:ph type="body" idx="4294967295"/>
          </p:nvPr>
        </p:nvSpPr>
        <p:spPr>
          <a:xfrm>
            <a:off x="161365" y="1215650"/>
            <a:ext cx="8301038" cy="5228107"/>
          </a:xfrm>
          <a:prstGeom prst="rect">
            <a:avLst/>
          </a:prstGeom>
          <a:noFill/>
          <a:ln>
            <a:noFill/>
          </a:ln>
        </p:spPr>
        <p:txBody>
          <a:bodyPr spcFirstLastPara="1" wrap="square" lIns="91425" tIns="45700" rIns="91425" bIns="45700" anchor="t" anchorCtr="0">
            <a:noAutofit/>
          </a:bodyPr>
          <a:lstStyle/>
          <a:p>
            <a:pPr marL="144000" lvl="0" indent="-144000" algn="just" rtl="0">
              <a:lnSpc>
                <a:spcPct val="130000"/>
              </a:lnSpc>
              <a:spcBef>
                <a:spcPts val="0"/>
              </a:spcBef>
              <a:spcAft>
                <a:spcPts val="0"/>
              </a:spcAft>
              <a:buClr>
                <a:schemeClr val="dk1"/>
              </a:buClr>
              <a:buSzPts val="2200"/>
              <a:buChar char="•"/>
            </a:pPr>
            <a:r>
              <a:rPr lang="en-US" sz="2200"/>
              <a:t>Software Engineering is the </a:t>
            </a:r>
            <a:r>
              <a:rPr lang="en-US" sz="2200" b="1">
                <a:solidFill>
                  <a:srgbClr val="C00000"/>
                </a:solidFill>
              </a:rPr>
              <a:t>systematic, disciplined, quantifiable </a:t>
            </a:r>
            <a:r>
              <a:rPr lang="en-US" sz="2200"/>
              <a:t>approach towards the development, operation, and maintenance of software products. </a:t>
            </a:r>
            <a:endParaRPr/>
          </a:p>
          <a:p>
            <a:pPr marL="144000" lvl="0" indent="-144000" algn="just" rtl="0">
              <a:lnSpc>
                <a:spcPct val="130000"/>
              </a:lnSpc>
              <a:spcBef>
                <a:spcPts val="1500"/>
              </a:spcBef>
              <a:spcAft>
                <a:spcPts val="0"/>
              </a:spcAft>
              <a:buClr>
                <a:schemeClr val="dk1"/>
              </a:buClr>
              <a:buSzPts val="2200"/>
              <a:buChar char="•"/>
            </a:pPr>
            <a:r>
              <a:rPr lang="en-US" sz="2200"/>
              <a:t>A software product developed using Software Engineering principles has a </a:t>
            </a:r>
            <a:r>
              <a:rPr lang="en-US" sz="2200" b="1">
                <a:solidFill>
                  <a:srgbClr val="C00000"/>
                </a:solidFill>
              </a:rPr>
              <a:t>higher probability</a:t>
            </a:r>
            <a:r>
              <a:rPr lang="en-US" sz="2200">
                <a:solidFill>
                  <a:srgbClr val="C00000"/>
                </a:solidFill>
              </a:rPr>
              <a:t> </a:t>
            </a:r>
            <a:r>
              <a:rPr lang="en-US" sz="2200"/>
              <a:t>of being efficient and reliable. </a:t>
            </a:r>
            <a:endParaRPr/>
          </a:p>
          <a:p>
            <a:pPr marL="144000" lvl="1" indent="-144000" algn="just" rtl="0">
              <a:lnSpc>
                <a:spcPct val="130000"/>
              </a:lnSpc>
              <a:spcBef>
                <a:spcPts val="1500"/>
              </a:spcBef>
              <a:spcAft>
                <a:spcPts val="0"/>
              </a:spcAft>
              <a:buClr>
                <a:schemeClr val="accent1"/>
              </a:buClr>
              <a:buSzPts val="2200"/>
              <a:buChar char="•"/>
            </a:pPr>
            <a:r>
              <a:rPr lang="en-US" sz="2200"/>
              <a:t>Software Engineering principle drives </a:t>
            </a:r>
            <a:r>
              <a:rPr lang="en-US" sz="2200" b="1">
                <a:solidFill>
                  <a:srgbClr val="C00000"/>
                </a:solidFill>
              </a:rPr>
              <a:t>usage of appropriate tools and techniques</a:t>
            </a:r>
            <a:r>
              <a:rPr lang="en-US" sz="2200"/>
              <a:t> depending on the problem to be solved, while considering the constraints and resources available</a:t>
            </a:r>
            <a:endParaRPr/>
          </a:p>
          <a:p>
            <a:pPr marL="144000" lvl="1" indent="-144000" algn="just" rtl="0">
              <a:lnSpc>
                <a:spcPct val="130000"/>
              </a:lnSpc>
              <a:spcBef>
                <a:spcPts val="1500"/>
              </a:spcBef>
              <a:spcAft>
                <a:spcPts val="0"/>
              </a:spcAft>
              <a:buClr>
                <a:schemeClr val="accent1"/>
              </a:buClr>
              <a:buSzPts val="2200"/>
              <a:buChar char="•"/>
            </a:pPr>
            <a:r>
              <a:rPr lang="en-US" sz="2200"/>
              <a:t>Focuses more on </a:t>
            </a:r>
            <a:r>
              <a:rPr lang="en-US" sz="2200" b="1">
                <a:solidFill>
                  <a:srgbClr val="C00000"/>
                </a:solidFill>
              </a:rPr>
              <a:t>techniques for developing and maintaining </a:t>
            </a:r>
            <a:r>
              <a:rPr lang="en-US" sz="2200"/>
              <a:t>software that is correct from its inception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4"/>
          <p:cNvSpPr txBox="1">
            <a:spLocks noGrp="1"/>
          </p:cNvSpPr>
          <p:nvPr>
            <p:ph type="title" idx="4294967295"/>
          </p:nvPr>
        </p:nvSpPr>
        <p:spPr>
          <a:xfrm>
            <a:off x="57750" y="160068"/>
            <a:ext cx="6779096" cy="123205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I</a:t>
            </a:r>
            <a:r>
              <a:rPr lang="en-US" sz="2400" b="1" cap="none">
                <a:solidFill>
                  <a:schemeClr val="accent2"/>
                </a:solidFill>
                <a:latin typeface="Calibri"/>
                <a:ea typeface="Calibri"/>
                <a:cs typeface="Calibri"/>
                <a:sym typeface="Calibri"/>
              </a:rPr>
              <a:t>s</a:t>
            </a:r>
            <a:r>
              <a:rPr lang="en-US" sz="2400" b="1">
                <a:solidFill>
                  <a:schemeClr val="accent2"/>
                </a:solidFill>
                <a:latin typeface="Calibri"/>
                <a:ea typeface="Calibri"/>
                <a:cs typeface="Calibri"/>
                <a:sym typeface="Calibri"/>
              </a:rPr>
              <a:t> Computer Science == Software Engineering ?</a:t>
            </a:r>
            <a:endParaRPr/>
          </a:p>
        </p:txBody>
      </p:sp>
      <p:sp>
        <p:nvSpPr>
          <p:cNvPr id="224" name="Google Shape;224;p14"/>
          <p:cNvSpPr txBox="1"/>
          <p:nvPr/>
        </p:nvSpPr>
        <p:spPr>
          <a:xfrm>
            <a:off x="57750" y="1159384"/>
            <a:ext cx="8300052" cy="110799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Calibri"/>
                <a:ea typeface="Calibri"/>
                <a:cs typeface="Calibri"/>
                <a:sym typeface="Calibri"/>
              </a:rPr>
              <a:t>Both of them go about solving problems using code but how they go about are different</a:t>
            </a:r>
            <a:endParaRPr/>
          </a:p>
          <a:p>
            <a:pPr marL="0" marR="0" lvl="0" indent="0" algn="l" rtl="0">
              <a:spcBef>
                <a:spcPts val="0"/>
              </a:spcBef>
              <a:spcAft>
                <a:spcPts val="0"/>
              </a:spcAft>
              <a:buNone/>
            </a:pPr>
            <a:endParaRPr sz="600" b="1">
              <a:solidFill>
                <a:schemeClr val="dk1"/>
              </a:solidFill>
              <a:latin typeface="Calibri"/>
              <a:ea typeface="Calibri"/>
              <a:cs typeface="Calibri"/>
              <a:sym typeface="Calibri"/>
            </a:endParaRPr>
          </a:p>
          <a:p>
            <a:pPr marL="0" marR="0" lvl="0" indent="0" algn="l" rtl="0">
              <a:spcBef>
                <a:spcPts val="0"/>
              </a:spcBef>
              <a:spcAft>
                <a:spcPts val="0"/>
              </a:spcAft>
              <a:buNone/>
            </a:pPr>
            <a:r>
              <a:rPr lang="en-US" sz="2000" b="1">
                <a:solidFill>
                  <a:schemeClr val="dk1"/>
                </a:solidFill>
                <a:latin typeface="Calibri"/>
                <a:ea typeface="Calibri"/>
                <a:cs typeface="Calibri"/>
                <a:sym typeface="Calibri"/>
              </a:rPr>
              <a:t>E.g. A bridge collapse</a:t>
            </a:r>
            <a:endParaRPr/>
          </a:p>
        </p:txBody>
      </p:sp>
      <p:pic>
        <p:nvPicPr>
          <p:cNvPr id="225" name="Google Shape;225;p14"/>
          <p:cNvPicPr preferRelativeResize="0"/>
          <p:nvPr/>
        </p:nvPicPr>
        <p:blipFill rotWithShape="1">
          <a:blip r:embed="rId3">
            <a:alphaModFix/>
          </a:blip>
          <a:srcRect/>
          <a:stretch/>
        </p:blipFill>
        <p:spPr>
          <a:xfrm>
            <a:off x="298894" y="2354476"/>
            <a:ext cx="4825722" cy="3178801"/>
          </a:xfrm>
          <a:prstGeom prst="rect">
            <a:avLst/>
          </a:prstGeom>
          <a:noFill/>
          <a:ln>
            <a:noFill/>
          </a:ln>
        </p:spPr>
      </p:pic>
      <p:pic>
        <p:nvPicPr>
          <p:cNvPr id="226" name="Google Shape;226;p14"/>
          <p:cNvPicPr preferRelativeResize="0"/>
          <p:nvPr/>
        </p:nvPicPr>
        <p:blipFill rotWithShape="1">
          <a:blip r:embed="rId4">
            <a:alphaModFix/>
          </a:blip>
          <a:srcRect/>
          <a:stretch/>
        </p:blipFill>
        <p:spPr>
          <a:xfrm>
            <a:off x="284580" y="2354476"/>
            <a:ext cx="4840036" cy="3226185"/>
          </a:xfrm>
          <a:prstGeom prst="rect">
            <a:avLst/>
          </a:prstGeom>
          <a:noFill/>
          <a:ln>
            <a:noFill/>
          </a:ln>
        </p:spPr>
      </p:pic>
      <p:pic>
        <p:nvPicPr>
          <p:cNvPr id="227" name="Google Shape;227;p14"/>
          <p:cNvPicPr preferRelativeResize="0"/>
          <p:nvPr/>
        </p:nvPicPr>
        <p:blipFill rotWithShape="1">
          <a:blip r:embed="rId5">
            <a:alphaModFix/>
          </a:blip>
          <a:srcRect/>
          <a:stretch/>
        </p:blipFill>
        <p:spPr>
          <a:xfrm>
            <a:off x="298894" y="2351714"/>
            <a:ext cx="4863250" cy="3228946"/>
          </a:xfrm>
          <a:prstGeom prst="rect">
            <a:avLst/>
          </a:prstGeom>
          <a:noFill/>
          <a:ln>
            <a:noFill/>
          </a:ln>
        </p:spPr>
      </p:pic>
      <p:pic>
        <p:nvPicPr>
          <p:cNvPr id="228" name="Google Shape;228;p14"/>
          <p:cNvPicPr preferRelativeResize="0"/>
          <p:nvPr/>
        </p:nvPicPr>
        <p:blipFill rotWithShape="1">
          <a:blip r:embed="rId6">
            <a:alphaModFix/>
          </a:blip>
          <a:srcRect/>
          <a:stretch/>
        </p:blipFill>
        <p:spPr>
          <a:xfrm>
            <a:off x="303796" y="2351714"/>
            <a:ext cx="4837888" cy="3273009"/>
          </a:xfrm>
          <a:prstGeom prst="rect">
            <a:avLst/>
          </a:prstGeom>
          <a:noFill/>
          <a:ln>
            <a:noFill/>
          </a:ln>
        </p:spPr>
      </p:pic>
      <p:sp>
        <p:nvSpPr>
          <p:cNvPr id="229" name="Google Shape;229;p14"/>
          <p:cNvSpPr txBox="1"/>
          <p:nvPr/>
        </p:nvSpPr>
        <p:spPr>
          <a:xfrm>
            <a:off x="517177" y="5880226"/>
            <a:ext cx="2643554"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Calibri"/>
                <a:ea typeface="Calibri"/>
                <a:cs typeface="Calibri"/>
                <a:sym typeface="Calibri"/>
              </a:rPr>
              <a:t>Is it Scientists problem </a:t>
            </a:r>
            <a:br>
              <a:rPr lang="en-US" sz="2000" b="1">
                <a:solidFill>
                  <a:schemeClr val="dk1"/>
                </a:solidFill>
                <a:latin typeface="Calibri"/>
                <a:ea typeface="Calibri"/>
                <a:cs typeface="Calibri"/>
                <a:sym typeface="Calibri"/>
              </a:rPr>
            </a:br>
            <a:r>
              <a:rPr lang="en-US" sz="2000" b="1">
                <a:solidFill>
                  <a:schemeClr val="dk1"/>
                </a:solidFill>
                <a:latin typeface="Calibri"/>
                <a:ea typeface="Calibri"/>
                <a:cs typeface="Calibri"/>
                <a:sym typeface="Calibri"/>
              </a:rPr>
              <a:t>or an Eng. problem</a:t>
            </a:r>
            <a:endParaRPr/>
          </a:p>
        </p:txBody>
      </p:sp>
      <p:sp>
        <p:nvSpPr>
          <p:cNvPr id="230" name="Google Shape;230;p14"/>
          <p:cNvSpPr txBox="1"/>
          <p:nvPr/>
        </p:nvSpPr>
        <p:spPr>
          <a:xfrm>
            <a:off x="123484" y="5726337"/>
            <a:ext cx="6647629"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0070C0"/>
                </a:solidFill>
                <a:latin typeface="Calibri"/>
                <a:ea typeface="Calibri"/>
                <a:cs typeface="Calibri"/>
                <a:sym typeface="Calibri"/>
              </a:rPr>
              <a:t>Scientist </a:t>
            </a:r>
            <a:r>
              <a:rPr lang="en-US" sz="2000" b="1">
                <a:solidFill>
                  <a:schemeClr val="dk1"/>
                </a:solidFill>
                <a:latin typeface="Calibri"/>
                <a:ea typeface="Calibri"/>
                <a:cs typeface="Calibri"/>
                <a:sym typeface="Calibri"/>
              </a:rPr>
              <a:t>build something to learn something new</a:t>
            </a:r>
            <a:endParaRPr/>
          </a:p>
          <a:p>
            <a:pPr marL="0" marR="0" lvl="0" indent="0" algn="l" rtl="0">
              <a:spcBef>
                <a:spcPts val="0"/>
              </a:spcBef>
              <a:spcAft>
                <a:spcPts val="0"/>
              </a:spcAft>
              <a:buNone/>
            </a:pPr>
            <a:r>
              <a:rPr lang="en-US" sz="2000" b="1">
                <a:solidFill>
                  <a:srgbClr val="C00000"/>
                </a:solidFill>
                <a:latin typeface="Calibri"/>
                <a:ea typeface="Calibri"/>
                <a:cs typeface="Calibri"/>
                <a:sym typeface="Calibri"/>
              </a:rPr>
              <a:t>Whereas</a:t>
            </a:r>
            <a:endParaRPr/>
          </a:p>
          <a:p>
            <a:pPr marL="0" marR="0" lvl="0" indent="0" algn="l" rtl="0">
              <a:spcBef>
                <a:spcPts val="0"/>
              </a:spcBef>
              <a:spcAft>
                <a:spcPts val="0"/>
              </a:spcAft>
              <a:buNone/>
            </a:pPr>
            <a:r>
              <a:rPr lang="en-US" sz="2000" b="1">
                <a:solidFill>
                  <a:srgbClr val="0070C0"/>
                </a:solidFill>
                <a:latin typeface="Calibri"/>
                <a:ea typeface="Calibri"/>
                <a:cs typeface="Calibri"/>
                <a:sym typeface="Calibri"/>
              </a:rPr>
              <a:t>Engineer</a:t>
            </a:r>
            <a:r>
              <a:rPr lang="en-US" sz="2000">
                <a:solidFill>
                  <a:schemeClr val="dk1"/>
                </a:solidFill>
                <a:latin typeface="Calibri"/>
                <a:ea typeface="Calibri"/>
                <a:cs typeface="Calibri"/>
                <a:sym typeface="Calibri"/>
              </a:rPr>
              <a:t> </a:t>
            </a:r>
            <a:r>
              <a:rPr lang="en-US" sz="2000" b="1">
                <a:solidFill>
                  <a:schemeClr val="dk1"/>
                </a:solidFill>
                <a:latin typeface="Calibri"/>
                <a:ea typeface="Calibri"/>
                <a:cs typeface="Calibri"/>
                <a:sym typeface="Calibri"/>
              </a:rPr>
              <a:t>learns things to design and build quality products </a:t>
            </a:r>
            <a:endParaRPr/>
          </a:p>
        </p:txBody>
      </p:sp>
      <p:sp>
        <p:nvSpPr>
          <p:cNvPr id="231" name="Google Shape;231;p14"/>
          <p:cNvSpPr txBox="1"/>
          <p:nvPr/>
        </p:nvSpPr>
        <p:spPr>
          <a:xfrm>
            <a:off x="6458583" y="5880236"/>
            <a:ext cx="5542800" cy="1015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0070C0"/>
                </a:solidFill>
                <a:latin typeface="Calibri"/>
                <a:ea typeface="Calibri"/>
                <a:cs typeface="Calibri"/>
                <a:sym typeface="Calibri"/>
              </a:rPr>
              <a:t>Scientists </a:t>
            </a:r>
            <a:r>
              <a:rPr lang="en-US" sz="2000" b="1">
                <a:solidFill>
                  <a:schemeClr val="dk1"/>
                </a:solidFill>
                <a:latin typeface="Calibri"/>
                <a:ea typeface="Calibri"/>
                <a:cs typeface="Calibri"/>
                <a:sym typeface="Calibri"/>
              </a:rPr>
              <a:t>want to achieve scientific breakthroughs</a:t>
            </a:r>
            <a:endParaRPr/>
          </a:p>
          <a:p>
            <a:pPr marL="0" marR="0" lvl="0" indent="0" algn="l" rtl="0">
              <a:spcBef>
                <a:spcPts val="0"/>
              </a:spcBef>
              <a:spcAft>
                <a:spcPts val="0"/>
              </a:spcAft>
              <a:buNone/>
            </a:pPr>
            <a:r>
              <a:rPr lang="en-US" sz="2000" b="1">
                <a:solidFill>
                  <a:srgbClr val="C00000"/>
                </a:solidFill>
                <a:latin typeface="Calibri"/>
                <a:ea typeface="Calibri"/>
                <a:cs typeface="Calibri"/>
                <a:sym typeface="Calibri"/>
              </a:rPr>
              <a:t>Whereas</a:t>
            </a:r>
            <a:endParaRPr/>
          </a:p>
          <a:p>
            <a:pPr marL="0" marR="0" lvl="0" indent="0" algn="l" rtl="0">
              <a:spcBef>
                <a:spcPts val="0"/>
              </a:spcBef>
              <a:spcAft>
                <a:spcPts val="0"/>
              </a:spcAft>
              <a:buNone/>
            </a:pPr>
            <a:r>
              <a:rPr lang="en-US" sz="2000" b="1">
                <a:solidFill>
                  <a:srgbClr val="0070C0"/>
                </a:solidFill>
                <a:latin typeface="Calibri"/>
                <a:ea typeface="Calibri"/>
                <a:cs typeface="Calibri"/>
                <a:sym typeface="Calibri"/>
              </a:rPr>
              <a:t>Engineers</a:t>
            </a:r>
            <a:r>
              <a:rPr lang="en-US" sz="2000">
                <a:solidFill>
                  <a:schemeClr val="dk1"/>
                </a:solidFill>
                <a:latin typeface="Calibri"/>
                <a:ea typeface="Calibri"/>
                <a:cs typeface="Calibri"/>
                <a:sym typeface="Calibri"/>
              </a:rPr>
              <a:t> </a:t>
            </a:r>
            <a:r>
              <a:rPr lang="en-US" sz="2000" b="1">
                <a:solidFill>
                  <a:schemeClr val="dk1"/>
                </a:solidFill>
                <a:latin typeface="Calibri"/>
                <a:ea typeface="Calibri"/>
                <a:cs typeface="Calibri"/>
                <a:sym typeface="Calibri"/>
              </a:rPr>
              <a:t>want to avoid engineering failures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1"/>
                                          </p:stCondLst>
                                        </p:cTn>
                                        <p:tgtEl>
                                          <p:spTgt spid="229"/>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23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nodeType="clickEffect">
                                  <p:stCondLst>
                                    <p:cond delay="0"/>
                                  </p:stCondLst>
                                  <p:childTnLst>
                                    <p:set>
                                      <p:cBhvr>
                                        <p:cTn id="32" dur="1" fill="hold">
                                          <p:stCondLst>
                                            <p:cond delay="1"/>
                                          </p:stCondLst>
                                        </p:cTn>
                                        <p:tgtEl>
                                          <p:spTgt spid="230"/>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2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5"/>
          <p:cNvSpPr/>
          <p:nvPr/>
        </p:nvSpPr>
        <p:spPr>
          <a:xfrm>
            <a:off x="124531" y="1163304"/>
            <a:ext cx="5483056" cy="5663986"/>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US" sz="2000" b="1">
                <a:solidFill>
                  <a:schemeClr val="dk1"/>
                </a:solidFill>
                <a:latin typeface="Verdana"/>
                <a:ea typeface="Verdana"/>
                <a:cs typeface="Verdana"/>
                <a:sym typeface="Verdana"/>
              </a:rPr>
              <a:t>Content differences:</a:t>
            </a:r>
            <a:endParaRPr sz="1800" b="1">
              <a:solidFill>
                <a:schemeClr val="dk1"/>
              </a:solidFill>
              <a:latin typeface="Verdana"/>
              <a:ea typeface="Verdana"/>
              <a:cs typeface="Verdana"/>
              <a:sym typeface="Verdana"/>
            </a:endParaRPr>
          </a:p>
          <a:p>
            <a:pPr marL="0" marR="0" lvl="0" indent="0" algn="just" rtl="0">
              <a:lnSpc>
                <a:spcPct val="140000"/>
              </a:lnSpc>
              <a:spcBef>
                <a:spcPts val="600"/>
              </a:spcBef>
              <a:spcAft>
                <a:spcPts val="0"/>
              </a:spcAft>
              <a:buNone/>
            </a:pPr>
            <a:r>
              <a:rPr lang="en-US" sz="1900" b="1">
                <a:solidFill>
                  <a:srgbClr val="C00000"/>
                </a:solidFill>
                <a:latin typeface="Verdana"/>
                <a:ea typeface="Verdana"/>
                <a:cs typeface="Verdana"/>
                <a:sym typeface="Verdana"/>
              </a:rPr>
              <a:t>Software engineering</a:t>
            </a:r>
            <a:endParaRPr/>
          </a:p>
          <a:p>
            <a:pPr marL="342900" marR="0" lvl="0" indent="-342900" algn="just" rtl="0">
              <a:lnSpc>
                <a:spcPct val="110000"/>
              </a:lnSpc>
              <a:spcBef>
                <a:spcPts val="600"/>
              </a:spcBef>
              <a:spcAft>
                <a:spcPts val="0"/>
              </a:spcAft>
              <a:buClr>
                <a:srgbClr val="424545"/>
              </a:buClr>
              <a:buSzPts val="1900"/>
              <a:buFont typeface="Noto Sans Symbols"/>
              <a:buChar char="▪"/>
            </a:pPr>
            <a:r>
              <a:rPr lang="en-US" sz="1900">
                <a:solidFill>
                  <a:srgbClr val="424545"/>
                </a:solidFill>
                <a:latin typeface="Verdana"/>
                <a:ea typeface="Verdana"/>
                <a:cs typeface="Verdana"/>
                <a:sym typeface="Verdana"/>
              </a:rPr>
              <a:t>Focuses on technical and managerial leadership for large and complex systems</a:t>
            </a:r>
            <a:endParaRPr/>
          </a:p>
          <a:p>
            <a:pPr marL="342900" marR="0" lvl="0" indent="-342900" algn="just" rtl="0">
              <a:lnSpc>
                <a:spcPct val="110000"/>
              </a:lnSpc>
              <a:spcBef>
                <a:spcPts val="600"/>
              </a:spcBef>
              <a:spcAft>
                <a:spcPts val="0"/>
              </a:spcAft>
              <a:buClr>
                <a:srgbClr val="424545"/>
              </a:buClr>
              <a:buSzPts val="1900"/>
              <a:buFont typeface="Noto Sans Symbols"/>
              <a:buChar char="▪"/>
            </a:pPr>
            <a:r>
              <a:rPr lang="en-US" sz="1900">
                <a:solidFill>
                  <a:srgbClr val="424545"/>
                </a:solidFill>
                <a:latin typeface="Verdana"/>
                <a:ea typeface="Verdana"/>
                <a:cs typeface="Verdana"/>
                <a:sym typeface="Verdana"/>
              </a:rPr>
              <a:t>It’s the foundation of </a:t>
            </a:r>
            <a:r>
              <a:rPr lang="en-US" sz="1900" b="1">
                <a:solidFill>
                  <a:srgbClr val="0070C0"/>
                </a:solidFill>
                <a:latin typeface="Verdana"/>
                <a:ea typeface="Verdana"/>
                <a:cs typeface="Verdana"/>
                <a:sym typeface="Verdana"/>
              </a:rPr>
              <a:t>enduring engineering principles</a:t>
            </a:r>
            <a:r>
              <a:rPr lang="en-US" sz="1900">
                <a:solidFill>
                  <a:srgbClr val="424545"/>
                </a:solidFill>
                <a:latin typeface="Verdana"/>
                <a:ea typeface="Verdana"/>
                <a:cs typeface="Verdana"/>
                <a:sym typeface="Verdana"/>
              </a:rPr>
              <a:t> which will support a lifetime of practice, amid emerging technologies.</a:t>
            </a:r>
            <a:endParaRPr/>
          </a:p>
          <a:p>
            <a:pPr marL="0" marR="0" lvl="0" indent="0" algn="just" rtl="0">
              <a:lnSpc>
                <a:spcPct val="140000"/>
              </a:lnSpc>
              <a:spcBef>
                <a:spcPts val="600"/>
              </a:spcBef>
              <a:spcAft>
                <a:spcPts val="0"/>
              </a:spcAft>
              <a:buNone/>
            </a:pPr>
            <a:r>
              <a:rPr lang="en-US" sz="1900" b="1">
                <a:solidFill>
                  <a:srgbClr val="C00000"/>
                </a:solidFill>
                <a:latin typeface="Verdana"/>
                <a:ea typeface="Verdana"/>
                <a:cs typeface="Verdana"/>
                <a:sym typeface="Verdana"/>
              </a:rPr>
              <a:t>Computer science</a:t>
            </a:r>
            <a:r>
              <a:rPr lang="en-US" sz="1900">
                <a:solidFill>
                  <a:srgbClr val="C00000"/>
                </a:solidFill>
                <a:latin typeface="Verdana"/>
                <a:ea typeface="Verdana"/>
                <a:cs typeface="Verdana"/>
                <a:sym typeface="Verdana"/>
              </a:rPr>
              <a:t> </a:t>
            </a:r>
            <a:endParaRPr/>
          </a:p>
          <a:p>
            <a:pPr marL="342900" marR="0" lvl="0" indent="-342900" algn="just" rtl="0">
              <a:lnSpc>
                <a:spcPct val="110000"/>
              </a:lnSpc>
              <a:spcBef>
                <a:spcPts val="1200"/>
              </a:spcBef>
              <a:spcAft>
                <a:spcPts val="0"/>
              </a:spcAft>
              <a:buClr>
                <a:srgbClr val="424545"/>
              </a:buClr>
              <a:buSzPts val="1900"/>
              <a:buFont typeface="Noto Sans Symbols"/>
              <a:buChar char="▪"/>
            </a:pPr>
            <a:r>
              <a:rPr lang="en-US" sz="1900">
                <a:solidFill>
                  <a:srgbClr val="424545"/>
                </a:solidFill>
                <a:latin typeface="Verdana"/>
                <a:ea typeface="Verdana"/>
                <a:cs typeface="Verdana"/>
                <a:sym typeface="Verdana"/>
              </a:rPr>
              <a:t>Focuses on </a:t>
            </a:r>
            <a:r>
              <a:rPr lang="en-US" sz="1900" b="1">
                <a:solidFill>
                  <a:srgbClr val="0070C0"/>
                </a:solidFill>
                <a:latin typeface="Verdana"/>
                <a:ea typeface="Verdana"/>
                <a:cs typeface="Verdana"/>
                <a:sym typeface="Verdana"/>
              </a:rPr>
              <a:t>foundations of computing</a:t>
            </a:r>
            <a:r>
              <a:rPr lang="en-US" sz="1900">
                <a:solidFill>
                  <a:srgbClr val="424545"/>
                </a:solidFill>
                <a:latin typeface="Verdana"/>
                <a:ea typeface="Verdana"/>
                <a:cs typeface="Verdana"/>
                <a:sym typeface="Verdana"/>
              </a:rPr>
              <a:t> including, algorithms, programming languages, theories of computing, artificial intelligence,.., and some hardware design.</a:t>
            </a:r>
            <a:endParaRPr/>
          </a:p>
        </p:txBody>
      </p:sp>
      <p:pic>
        <p:nvPicPr>
          <p:cNvPr id="237" name="Google Shape;237;p15"/>
          <p:cNvPicPr preferRelativeResize="0"/>
          <p:nvPr/>
        </p:nvPicPr>
        <p:blipFill rotWithShape="1">
          <a:blip r:embed="rId3">
            <a:alphaModFix/>
          </a:blip>
          <a:srcRect/>
          <a:stretch/>
        </p:blipFill>
        <p:spPr>
          <a:xfrm>
            <a:off x="5691532" y="1310107"/>
            <a:ext cx="2943225" cy="1520858"/>
          </a:xfrm>
          <a:prstGeom prst="rect">
            <a:avLst/>
          </a:prstGeom>
          <a:noFill/>
          <a:ln>
            <a:noFill/>
          </a:ln>
        </p:spPr>
      </p:pic>
      <p:pic>
        <p:nvPicPr>
          <p:cNvPr id="238" name="Google Shape;238;p15"/>
          <p:cNvPicPr preferRelativeResize="0"/>
          <p:nvPr/>
        </p:nvPicPr>
        <p:blipFill rotWithShape="1">
          <a:blip r:embed="rId4">
            <a:alphaModFix/>
          </a:blip>
          <a:srcRect/>
          <a:stretch/>
        </p:blipFill>
        <p:spPr>
          <a:xfrm>
            <a:off x="5691532" y="2888950"/>
            <a:ext cx="2943225" cy="1733972"/>
          </a:xfrm>
          <a:prstGeom prst="rect">
            <a:avLst/>
          </a:prstGeom>
          <a:noFill/>
          <a:ln>
            <a:noFill/>
          </a:ln>
        </p:spPr>
      </p:pic>
      <p:pic>
        <p:nvPicPr>
          <p:cNvPr id="239" name="Google Shape;239;p15"/>
          <p:cNvPicPr preferRelativeResize="0"/>
          <p:nvPr/>
        </p:nvPicPr>
        <p:blipFill rotWithShape="1">
          <a:blip r:embed="rId5">
            <a:alphaModFix/>
          </a:blip>
          <a:srcRect/>
          <a:stretch/>
        </p:blipFill>
        <p:spPr>
          <a:xfrm>
            <a:off x="5691532" y="4680907"/>
            <a:ext cx="2943225" cy="1733972"/>
          </a:xfrm>
          <a:prstGeom prst="rect">
            <a:avLst/>
          </a:prstGeom>
          <a:noFill/>
          <a:ln>
            <a:noFill/>
          </a:ln>
        </p:spPr>
      </p:pic>
      <p:sp>
        <p:nvSpPr>
          <p:cNvPr id="240" name="Google Shape;240;p15"/>
          <p:cNvSpPr txBox="1"/>
          <p:nvPr/>
        </p:nvSpPr>
        <p:spPr>
          <a:xfrm>
            <a:off x="35348" y="151664"/>
            <a:ext cx="6779096" cy="1232059"/>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Is Computer Science == Software Engineering ?</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3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9390" y="105728"/>
            <a:ext cx="10515600" cy="1325563"/>
          </a:xfrm>
        </p:spPr>
        <p:txBody>
          <a:bodyPr>
            <a:normAutofit/>
          </a:bodyPr>
          <a:lstStyle/>
          <a:p>
            <a:r>
              <a:rPr lang="en-IN" sz="2400" b="1" dirty="0">
                <a:solidFill>
                  <a:schemeClr val="accent2"/>
                </a:solidFill>
                <a:latin typeface="+mn-lt"/>
              </a:rPr>
              <a:t>Fundamental Drivers </a:t>
            </a:r>
            <a:r>
              <a:rPr lang="en-IN" sz="2400" b="1" dirty="0">
                <a:latin typeface="+mn-lt"/>
              </a:rPr>
              <a:t>of Software Engineering (the </a:t>
            </a:r>
            <a:r>
              <a:rPr lang="en-IN" sz="2400" b="1" dirty="0">
                <a:solidFill>
                  <a:schemeClr val="accent2"/>
                </a:solidFill>
                <a:latin typeface="+mn-lt"/>
              </a:rPr>
              <a:t>Why’</a:t>
            </a:r>
            <a:r>
              <a:rPr lang="en-IN" sz="2400" b="1" dirty="0">
                <a:latin typeface="+mn-lt"/>
              </a:rPr>
              <a:t>s)</a:t>
            </a:r>
          </a:p>
        </p:txBody>
      </p:sp>
      <p:sp>
        <p:nvSpPr>
          <p:cNvPr id="3" name="Content Placeholder 2"/>
          <p:cNvSpPr>
            <a:spLocks noGrp="1"/>
          </p:cNvSpPr>
          <p:nvPr>
            <p:ph idx="1"/>
          </p:nvPr>
        </p:nvSpPr>
        <p:spPr>
          <a:xfrm>
            <a:off x="219635" y="1253331"/>
            <a:ext cx="6643873" cy="5367806"/>
          </a:xfrm>
          <a:effectLst>
            <a:glow rad="127000">
              <a:srgbClr val="0070C0"/>
            </a:glow>
          </a:effectLst>
        </p:spPr>
        <p:txBody>
          <a:bodyPr>
            <a:noAutofit/>
          </a:bodyPr>
          <a:lstStyle/>
          <a:p>
            <a:pPr marL="548640" lvl="1" indent="-457200">
              <a:spcBef>
                <a:spcPts val="600"/>
              </a:spcBef>
              <a:spcAft>
                <a:spcPts val="600"/>
              </a:spcAft>
              <a:buClr>
                <a:schemeClr val="accent1"/>
              </a:buClr>
              <a:buFont typeface="+mj-lt"/>
              <a:buAutoNum type="arabicPeriod"/>
            </a:pPr>
            <a:r>
              <a:rPr lang="en-IN" b="1" dirty="0">
                <a:solidFill>
                  <a:srgbClr val="C00000"/>
                </a:solidFill>
                <a:latin typeface="Calibri" panose="020F0502020204030204" pitchFamily="34" charset="0"/>
                <a:cs typeface="Calibri" panose="020F0502020204030204" pitchFamily="34" charset="0"/>
              </a:rPr>
              <a:t>Industrial Strength Software</a:t>
            </a:r>
          </a:p>
          <a:p>
            <a:pPr marL="548640" lvl="1" indent="-457200">
              <a:spcBef>
                <a:spcPts val="600"/>
              </a:spcBef>
              <a:spcAft>
                <a:spcPts val="600"/>
              </a:spcAft>
              <a:buClr>
                <a:schemeClr val="accent1"/>
              </a:buClr>
              <a:buFont typeface="+mj-lt"/>
              <a:buAutoNum type="arabicPeriod"/>
            </a:pPr>
            <a:r>
              <a:rPr lang="en-IN" b="1" dirty="0">
                <a:latin typeface="Calibri" panose="020F0502020204030204" pitchFamily="34" charset="0"/>
                <a:cs typeface="Calibri" panose="020F0502020204030204" pitchFamily="34" charset="0"/>
              </a:rPr>
              <a:t>Software is Expensive</a:t>
            </a:r>
          </a:p>
          <a:p>
            <a:pPr marL="548640" lvl="1" indent="-457200">
              <a:spcBef>
                <a:spcPts val="600"/>
              </a:spcBef>
              <a:spcAft>
                <a:spcPts val="600"/>
              </a:spcAft>
              <a:buClr>
                <a:schemeClr val="accent1"/>
              </a:buClr>
              <a:buFont typeface="+mj-lt"/>
              <a:buAutoNum type="arabicPeriod"/>
            </a:pPr>
            <a:r>
              <a:rPr lang="en-IN" b="1" dirty="0">
                <a:solidFill>
                  <a:srgbClr val="C00000"/>
                </a:solidFill>
                <a:latin typeface="Calibri" panose="020F0502020204030204" pitchFamily="34" charset="0"/>
                <a:cs typeface="Calibri" panose="020F0502020204030204" pitchFamily="34" charset="0"/>
              </a:rPr>
              <a:t>Late and Unreliable</a:t>
            </a:r>
          </a:p>
          <a:p>
            <a:pPr marL="548640" lvl="1" indent="-457200">
              <a:spcBef>
                <a:spcPts val="600"/>
              </a:spcBef>
              <a:spcAft>
                <a:spcPts val="600"/>
              </a:spcAft>
              <a:buClr>
                <a:schemeClr val="accent1"/>
              </a:buClr>
              <a:buFont typeface="+mj-lt"/>
              <a:buAutoNum type="arabicPeriod"/>
            </a:pPr>
            <a:r>
              <a:rPr lang="en-IN" b="1" dirty="0">
                <a:latin typeface="Calibri" panose="020F0502020204030204" pitchFamily="34" charset="0"/>
                <a:cs typeface="Calibri" panose="020F0502020204030204" pitchFamily="34" charset="0"/>
              </a:rPr>
              <a:t>Can influence the life and death of a person</a:t>
            </a:r>
          </a:p>
          <a:p>
            <a:pPr marL="548640" lvl="1" indent="-457200">
              <a:spcBef>
                <a:spcPts val="600"/>
              </a:spcBef>
              <a:spcAft>
                <a:spcPts val="600"/>
              </a:spcAft>
              <a:buClr>
                <a:schemeClr val="accent1"/>
              </a:buClr>
              <a:buFont typeface="+mj-lt"/>
              <a:buAutoNum type="arabicPeriod"/>
            </a:pPr>
            <a:r>
              <a:rPr lang="en-IN" b="1" dirty="0">
                <a:solidFill>
                  <a:srgbClr val="C00000"/>
                </a:solidFill>
                <a:latin typeface="Calibri" panose="020F0502020204030204" pitchFamily="34" charset="0"/>
                <a:cs typeface="Calibri" panose="020F0502020204030204" pitchFamily="34" charset="0"/>
              </a:rPr>
              <a:t>Heterogeneity</a:t>
            </a:r>
          </a:p>
          <a:p>
            <a:pPr marL="548640" lvl="1" indent="-457200">
              <a:spcBef>
                <a:spcPts val="600"/>
              </a:spcBef>
              <a:spcAft>
                <a:spcPts val="600"/>
              </a:spcAft>
              <a:buClr>
                <a:schemeClr val="accent1"/>
              </a:buClr>
              <a:buFont typeface="+mj-lt"/>
              <a:buAutoNum type="arabicPeriod"/>
            </a:pPr>
            <a:r>
              <a:rPr lang="en-GB" b="1" dirty="0">
                <a:latin typeface="Calibri" panose="020F0502020204030204" pitchFamily="34" charset="0"/>
                <a:cs typeface="Calibri" panose="020F0502020204030204" pitchFamily="34" charset="0"/>
              </a:rPr>
              <a:t>Diversity</a:t>
            </a:r>
          </a:p>
          <a:p>
            <a:pPr marL="548640" lvl="1" indent="-457200">
              <a:spcBef>
                <a:spcPts val="600"/>
              </a:spcBef>
              <a:spcAft>
                <a:spcPts val="600"/>
              </a:spcAft>
              <a:buClr>
                <a:schemeClr val="accent1"/>
              </a:buClr>
              <a:buFont typeface="+mj-lt"/>
              <a:buAutoNum type="arabicPeriod"/>
            </a:pPr>
            <a:r>
              <a:rPr lang="en-GB" b="1" dirty="0">
                <a:solidFill>
                  <a:srgbClr val="C00000"/>
                </a:solidFill>
                <a:latin typeface="Calibri" panose="020F0502020204030204" pitchFamily="34" charset="0"/>
                <a:cs typeface="Calibri" panose="020F0502020204030204" pitchFamily="34" charset="0"/>
              </a:rPr>
              <a:t>Business</a:t>
            </a:r>
            <a:r>
              <a:rPr lang="en-IN" b="1" dirty="0">
                <a:solidFill>
                  <a:srgbClr val="C00000"/>
                </a:solidFill>
                <a:latin typeface="Calibri" panose="020F0502020204030204" pitchFamily="34" charset="0"/>
                <a:cs typeface="Calibri" panose="020F0502020204030204" pitchFamily="34" charset="0"/>
              </a:rPr>
              <a:t> and Social change</a:t>
            </a:r>
          </a:p>
          <a:p>
            <a:pPr marL="548640" lvl="1" indent="-457200">
              <a:spcBef>
                <a:spcPts val="600"/>
              </a:spcBef>
              <a:spcAft>
                <a:spcPts val="600"/>
              </a:spcAft>
              <a:buClr>
                <a:schemeClr val="accent1"/>
              </a:buClr>
              <a:buFont typeface="+mj-lt"/>
              <a:buAutoNum type="arabicPeriod"/>
            </a:pPr>
            <a:r>
              <a:rPr lang="en-IN" b="1" dirty="0">
                <a:latin typeface="Calibri" panose="020F0502020204030204" pitchFamily="34" charset="0"/>
                <a:cs typeface="Calibri" panose="020F0502020204030204" pitchFamily="34" charset="0"/>
              </a:rPr>
              <a:t>Security and Trust</a:t>
            </a:r>
          </a:p>
          <a:p>
            <a:pPr marL="548640" lvl="1" indent="-457200">
              <a:spcBef>
                <a:spcPts val="600"/>
              </a:spcBef>
              <a:spcAft>
                <a:spcPts val="600"/>
              </a:spcAft>
              <a:buClr>
                <a:schemeClr val="accent1"/>
              </a:buClr>
              <a:buFont typeface="+mj-lt"/>
              <a:buAutoNum type="arabicPeriod"/>
            </a:pPr>
            <a:r>
              <a:rPr lang="en-GB" b="1" dirty="0">
                <a:solidFill>
                  <a:srgbClr val="C00000"/>
                </a:solidFill>
                <a:latin typeface="Calibri" panose="020F0502020204030204" pitchFamily="34" charset="0"/>
                <a:cs typeface="Calibri" panose="020F0502020204030204" pitchFamily="34" charset="0"/>
              </a:rPr>
              <a:t>Scale</a:t>
            </a:r>
          </a:p>
          <a:p>
            <a:pPr marL="548640" lvl="1" indent="-457200">
              <a:spcBef>
                <a:spcPts val="600"/>
              </a:spcBef>
              <a:spcAft>
                <a:spcPts val="600"/>
              </a:spcAft>
              <a:buClr>
                <a:schemeClr val="accent1"/>
              </a:buClr>
              <a:buFont typeface="+mj-lt"/>
              <a:buAutoNum type="arabicPeriod"/>
            </a:pPr>
            <a:r>
              <a:rPr lang="en-GB" b="1" dirty="0">
                <a:latin typeface="Calibri" panose="020F0502020204030204" pitchFamily="34" charset="0"/>
                <a:cs typeface="Calibri" panose="020F0502020204030204" pitchFamily="34" charset="0"/>
              </a:rPr>
              <a:t>Quality and Productivity</a:t>
            </a:r>
          </a:p>
          <a:p>
            <a:pPr marL="548640" lvl="1" indent="-457200">
              <a:spcBef>
                <a:spcPts val="600"/>
              </a:spcBef>
              <a:spcAft>
                <a:spcPts val="600"/>
              </a:spcAft>
              <a:buClr>
                <a:schemeClr val="accent1"/>
              </a:buClr>
              <a:buFont typeface="+mj-lt"/>
              <a:buAutoNum type="arabicPeriod"/>
            </a:pPr>
            <a:r>
              <a:rPr lang="en-GB" b="1" dirty="0">
                <a:solidFill>
                  <a:srgbClr val="C00000"/>
                </a:solidFill>
                <a:latin typeface="Calibri" panose="020F0502020204030204" pitchFamily="34" charset="0"/>
                <a:cs typeface="Calibri" panose="020F0502020204030204" pitchFamily="34" charset="0"/>
              </a:rPr>
              <a:t>Consistency and Repeatability</a:t>
            </a:r>
            <a:endParaRPr lang="en-IN" b="1" dirty="0">
              <a:solidFill>
                <a:srgbClr val="C00000"/>
              </a:solidFill>
              <a:latin typeface="Calibri" panose="020F0502020204030204" pitchFamily="34" charset="0"/>
              <a:cs typeface="Calibri" panose="020F0502020204030204" pitchFamily="34" charset="0"/>
            </a:endParaRPr>
          </a:p>
          <a:p>
            <a:pPr marL="571500" indent="-457200">
              <a:lnSpc>
                <a:spcPct val="150000"/>
              </a:lnSpc>
              <a:spcBef>
                <a:spcPts val="600"/>
              </a:spcBef>
              <a:spcAft>
                <a:spcPts val="600"/>
              </a:spcAft>
              <a:buFont typeface="+mj-lt"/>
              <a:buAutoNum type="arabicPeriod" startAt="4"/>
            </a:pPr>
            <a:endParaRPr lang="en-IN" b="1" dirty="0">
              <a:solidFill>
                <a:srgbClr val="0070C0"/>
              </a:solidFill>
            </a:endParaRPr>
          </a:p>
        </p:txBody>
      </p:sp>
    </p:spTree>
    <p:extLst>
      <p:ext uri="{BB962C8B-B14F-4D97-AF65-F5344CB8AC3E}">
        <p14:creationId xmlns:p14="http://schemas.microsoft.com/office/powerpoint/2010/main" val="18732299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9268" y="255577"/>
            <a:ext cx="6840760" cy="1039427"/>
          </a:xfrm>
        </p:spPr>
        <p:txBody>
          <a:bodyPr>
            <a:normAutofit/>
          </a:bodyPr>
          <a:lstStyle/>
          <a:p>
            <a:r>
              <a:rPr lang="en-IN" sz="2400" b="1" dirty="0">
                <a:solidFill>
                  <a:schemeClr val="accent2"/>
                </a:solidFill>
                <a:latin typeface="+mn-lt"/>
              </a:rPr>
              <a:t>Fundamental Drivers</a:t>
            </a:r>
          </a:p>
        </p:txBody>
      </p:sp>
      <p:sp>
        <p:nvSpPr>
          <p:cNvPr id="3" name="Content Placeholder 2"/>
          <p:cNvSpPr>
            <a:spLocks noGrp="1"/>
          </p:cNvSpPr>
          <p:nvPr>
            <p:ph idx="1"/>
          </p:nvPr>
        </p:nvSpPr>
        <p:spPr>
          <a:xfrm>
            <a:off x="0" y="1109086"/>
            <a:ext cx="7579605" cy="5493337"/>
          </a:xfrm>
          <a:effectLst>
            <a:glow rad="127000">
              <a:srgbClr val="0070C0"/>
            </a:glow>
          </a:effectLst>
        </p:spPr>
        <p:txBody>
          <a:bodyPr>
            <a:noAutofit/>
          </a:bodyPr>
          <a:lstStyle/>
          <a:p>
            <a:pPr marL="571500" indent="-457200">
              <a:lnSpc>
                <a:spcPct val="150000"/>
              </a:lnSpc>
              <a:spcBef>
                <a:spcPts val="600"/>
              </a:spcBef>
              <a:spcAft>
                <a:spcPts val="600"/>
              </a:spcAft>
              <a:buFont typeface="+mj-lt"/>
              <a:buAutoNum type="arabicPeriod"/>
            </a:pPr>
            <a:r>
              <a:rPr lang="en-IN" sz="2400" b="1" dirty="0">
                <a:solidFill>
                  <a:schemeClr val="accent2"/>
                </a:solidFill>
                <a:latin typeface="Calibri" panose="020F0502020204030204" pitchFamily="34" charset="0"/>
                <a:cs typeface="Calibri" panose="020F0502020204030204" pitchFamily="34" charset="0"/>
              </a:rPr>
              <a:t>Industrial Strength Software</a:t>
            </a:r>
          </a:p>
          <a:p>
            <a:pPr marL="540000" lvl="1">
              <a:lnSpc>
                <a:spcPct val="120000"/>
              </a:lnSpc>
              <a:spcBef>
                <a:spcPts val="600"/>
              </a:spcBef>
              <a:spcAft>
                <a:spcPts val="600"/>
              </a:spcAft>
            </a:pPr>
            <a:r>
              <a:rPr lang="en-IN" dirty="0">
                <a:latin typeface="Calibri" panose="020F0502020204030204" pitchFamily="34" charset="0"/>
                <a:cs typeface="Calibri" panose="020F0502020204030204" pitchFamily="34" charset="0"/>
              </a:rPr>
              <a:t>needs to be </a:t>
            </a:r>
          </a:p>
          <a:p>
            <a:pPr marL="814320" lvl="2">
              <a:lnSpc>
                <a:spcPct val="120000"/>
              </a:lnSpc>
              <a:spcBef>
                <a:spcPts val="400"/>
              </a:spcBef>
              <a:spcAft>
                <a:spcPts val="400"/>
              </a:spcAft>
            </a:pPr>
            <a:r>
              <a:rPr lang="en-IN" sz="2200" b="1" dirty="0">
                <a:solidFill>
                  <a:srgbClr val="C00000"/>
                </a:solidFill>
                <a:latin typeface="Calibri" panose="020F0502020204030204" pitchFamily="34" charset="0"/>
                <a:cs typeface="Calibri" panose="020F0502020204030204" pitchFamily="34" charset="0"/>
              </a:rPr>
              <a:t>Operational : </a:t>
            </a:r>
            <a:r>
              <a:rPr lang="en-IN" sz="2200" dirty="0">
                <a:latin typeface="Calibri" panose="020F0502020204030204" pitchFamily="34" charset="0"/>
                <a:cs typeface="Calibri" panose="020F0502020204030204" pitchFamily="34" charset="0"/>
              </a:rPr>
              <a:t>Functionality, Usability, Correctness …</a:t>
            </a:r>
          </a:p>
          <a:p>
            <a:pPr marL="814320" lvl="2">
              <a:lnSpc>
                <a:spcPct val="120000"/>
              </a:lnSpc>
              <a:spcBef>
                <a:spcPts val="400"/>
              </a:spcBef>
              <a:spcAft>
                <a:spcPts val="400"/>
              </a:spcAft>
            </a:pPr>
            <a:r>
              <a:rPr lang="en-IN" sz="2200" b="1" dirty="0">
                <a:solidFill>
                  <a:srgbClr val="C00000"/>
                </a:solidFill>
                <a:latin typeface="Calibri" panose="020F0502020204030204" pitchFamily="34" charset="0"/>
                <a:cs typeface="Calibri" panose="020F0502020204030204" pitchFamily="34" charset="0"/>
              </a:rPr>
              <a:t>Capable of being moved: </a:t>
            </a:r>
            <a:r>
              <a:rPr lang="en-IN" sz="2200" dirty="0">
                <a:latin typeface="Calibri" panose="020F0502020204030204" pitchFamily="34" charset="0"/>
                <a:cs typeface="Calibri" panose="020F0502020204030204" pitchFamily="34" charset="0"/>
              </a:rPr>
              <a:t>Portability, Interoperability ..</a:t>
            </a:r>
          </a:p>
          <a:p>
            <a:pPr marL="814320" lvl="2">
              <a:lnSpc>
                <a:spcPct val="120000"/>
              </a:lnSpc>
              <a:spcBef>
                <a:spcPts val="400"/>
              </a:spcBef>
              <a:spcAft>
                <a:spcPts val="400"/>
              </a:spcAft>
            </a:pPr>
            <a:r>
              <a:rPr lang="en-IN" sz="2200" b="1" dirty="0">
                <a:solidFill>
                  <a:srgbClr val="C00000"/>
                </a:solidFill>
                <a:latin typeface="Calibri" panose="020F0502020204030204" pitchFamily="34" charset="0"/>
                <a:cs typeface="Calibri" panose="020F0502020204030204" pitchFamily="34" charset="0"/>
              </a:rPr>
              <a:t>Maintainable:</a:t>
            </a:r>
            <a:r>
              <a:rPr lang="en-IN" sz="2200" dirty="0">
                <a:solidFill>
                  <a:srgbClr val="C00000"/>
                </a:solidFill>
                <a:latin typeface="Calibri" panose="020F0502020204030204" pitchFamily="34" charset="0"/>
                <a:cs typeface="Calibri" panose="020F0502020204030204" pitchFamily="34" charset="0"/>
              </a:rPr>
              <a:t> </a:t>
            </a:r>
            <a:r>
              <a:rPr lang="en-IN" sz="2200" dirty="0">
                <a:latin typeface="Calibri" panose="020F0502020204030204" pitchFamily="34" charset="0"/>
                <a:cs typeface="Calibri" panose="020F0502020204030204" pitchFamily="34" charset="0"/>
              </a:rPr>
              <a:t>Modularity, Maintainability, Scalability ..</a:t>
            </a:r>
          </a:p>
          <a:p>
            <a:pPr marL="540000" lvl="1">
              <a:lnSpc>
                <a:spcPct val="120000"/>
              </a:lnSpc>
              <a:spcBef>
                <a:spcPts val="600"/>
              </a:spcBef>
              <a:spcAft>
                <a:spcPts val="600"/>
              </a:spcAft>
            </a:pPr>
            <a:r>
              <a:rPr lang="en-IN" dirty="0">
                <a:latin typeface="Calibri" panose="020F0502020204030204" pitchFamily="34" charset="0"/>
                <a:cs typeface="Calibri" panose="020F0502020204030204" pitchFamily="34" charset="0"/>
              </a:rPr>
              <a:t>have elaborate Documentation</a:t>
            </a:r>
          </a:p>
          <a:p>
            <a:pPr marL="540000" lvl="1">
              <a:lnSpc>
                <a:spcPct val="120000"/>
              </a:lnSpc>
              <a:spcBef>
                <a:spcPts val="600"/>
              </a:spcBef>
              <a:spcAft>
                <a:spcPts val="600"/>
              </a:spcAft>
            </a:pPr>
            <a:r>
              <a:rPr lang="en-IN" dirty="0">
                <a:latin typeface="Calibri" panose="020F0502020204030204" pitchFamily="34" charset="0"/>
                <a:cs typeface="Calibri" panose="020F0502020204030204" pitchFamily="34" charset="0"/>
              </a:rPr>
              <a:t>absence/minimal number, of bugs is of primary </a:t>
            </a:r>
            <a:br>
              <a:rPr lang="en-IN" dirty="0">
                <a:latin typeface="Calibri" panose="020F0502020204030204" pitchFamily="34" charset="0"/>
                <a:cs typeface="Calibri" panose="020F0502020204030204" pitchFamily="34" charset="0"/>
              </a:rPr>
            </a:br>
            <a:r>
              <a:rPr lang="en-IN" dirty="0">
                <a:latin typeface="Calibri" panose="020F0502020204030204" pitchFamily="34" charset="0"/>
                <a:cs typeface="Calibri" panose="020F0502020204030204" pitchFamily="34" charset="0"/>
              </a:rPr>
              <a:t>importance</a:t>
            </a:r>
          </a:p>
          <a:p>
            <a:pPr marL="540000" lvl="1">
              <a:lnSpc>
                <a:spcPct val="120000"/>
              </a:lnSpc>
              <a:spcBef>
                <a:spcPts val="600"/>
              </a:spcBef>
              <a:spcAft>
                <a:spcPts val="600"/>
              </a:spcAft>
            </a:pPr>
            <a:r>
              <a:rPr lang="en-IN" dirty="0">
                <a:latin typeface="Calibri" panose="020F0502020204030204" pitchFamily="34" charset="0"/>
                <a:cs typeface="Calibri" panose="020F0502020204030204" pitchFamily="34" charset="0"/>
              </a:rPr>
              <a:t>are Impactful to the business's leading to the need for </a:t>
            </a:r>
            <a:br>
              <a:rPr lang="en-IN" dirty="0">
                <a:latin typeface="Calibri" panose="020F0502020204030204" pitchFamily="34" charset="0"/>
                <a:cs typeface="Calibri" panose="020F0502020204030204" pitchFamily="34" charset="0"/>
              </a:rPr>
            </a:br>
            <a:r>
              <a:rPr lang="en-IN" dirty="0">
                <a:latin typeface="Calibri" panose="020F0502020204030204" pitchFamily="34" charset="0"/>
                <a:cs typeface="Calibri" panose="020F0502020204030204" pitchFamily="34" charset="0"/>
              </a:rPr>
              <a:t>strong processes for quality and resiliency</a:t>
            </a:r>
          </a:p>
        </p:txBody>
      </p:sp>
    </p:spTree>
    <p:extLst>
      <p:ext uri="{BB962C8B-B14F-4D97-AF65-F5344CB8AC3E}">
        <p14:creationId xmlns:p14="http://schemas.microsoft.com/office/powerpoint/2010/main" val="2123930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95079" y="269458"/>
            <a:ext cx="6840760" cy="1039427"/>
          </a:xfrm>
        </p:spPr>
        <p:txBody>
          <a:bodyPr>
            <a:normAutofit/>
          </a:bodyPr>
          <a:lstStyle/>
          <a:p>
            <a:r>
              <a:rPr lang="en-IN" sz="2400" b="1" dirty="0">
                <a:solidFill>
                  <a:schemeClr val="accent2"/>
                </a:solidFill>
                <a:latin typeface="+mn-lt"/>
              </a:rPr>
              <a:t>Fundamental Drivers</a:t>
            </a:r>
          </a:p>
        </p:txBody>
      </p:sp>
      <p:sp>
        <p:nvSpPr>
          <p:cNvPr id="3" name="Content Placeholder 2"/>
          <p:cNvSpPr>
            <a:spLocks noGrp="1"/>
          </p:cNvSpPr>
          <p:nvPr>
            <p:ph idx="1"/>
          </p:nvPr>
        </p:nvSpPr>
        <p:spPr>
          <a:xfrm>
            <a:off x="0" y="1170871"/>
            <a:ext cx="8038714" cy="5013856"/>
          </a:xfrm>
          <a:effectLst>
            <a:glow rad="127000">
              <a:srgbClr val="0070C0"/>
            </a:glow>
          </a:effectLst>
        </p:spPr>
        <p:txBody>
          <a:bodyPr>
            <a:noAutofit/>
          </a:bodyPr>
          <a:lstStyle/>
          <a:p>
            <a:pPr marL="571500" indent="-457200">
              <a:lnSpc>
                <a:spcPct val="150000"/>
              </a:lnSpc>
              <a:spcAft>
                <a:spcPts val="600"/>
              </a:spcAft>
              <a:buFont typeface="+mj-lt"/>
              <a:buAutoNum type="arabicPeriod" startAt="2"/>
            </a:pPr>
            <a:r>
              <a:rPr lang="en-IN" sz="2400" b="1" dirty="0">
                <a:solidFill>
                  <a:schemeClr val="accent2"/>
                </a:solidFill>
                <a:latin typeface="Calibri" panose="020F0502020204030204" pitchFamily="34" charset="0"/>
                <a:cs typeface="Calibri" panose="020F0502020204030204" pitchFamily="34" charset="0"/>
              </a:rPr>
              <a:t>Software is Expensive </a:t>
            </a:r>
          </a:p>
          <a:p>
            <a:pPr marL="914400" lvl="1" indent="-365760" algn="just">
              <a:lnSpc>
                <a:spcPct val="120000"/>
              </a:lnSpc>
              <a:spcBef>
                <a:spcPts val="600"/>
              </a:spcBef>
              <a:spcAft>
                <a:spcPts val="600"/>
              </a:spcAft>
            </a:pPr>
            <a:r>
              <a:rPr lang="en-IN" dirty="0">
                <a:latin typeface="Calibri" panose="020F0502020204030204" pitchFamily="34" charset="0"/>
                <a:cs typeface="Calibri" panose="020F0502020204030204" pitchFamily="34" charset="0"/>
              </a:rPr>
              <a:t>Software is labour intensive, Industrial-strength software is very expensive</a:t>
            </a:r>
          </a:p>
          <a:p>
            <a:pPr marL="914400" lvl="1" indent="-365760" algn="just">
              <a:lnSpc>
                <a:spcPct val="120000"/>
              </a:lnSpc>
              <a:spcBef>
                <a:spcPts val="600"/>
              </a:spcBef>
              <a:spcAft>
                <a:spcPts val="600"/>
              </a:spcAft>
            </a:pPr>
            <a:r>
              <a:rPr lang="en-IN" dirty="0">
                <a:latin typeface="Calibri" panose="020F0502020204030204" pitchFamily="34" charset="0"/>
                <a:cs typeface="Calibri" panose="020F0502020204030204" pitchFamily="34" charset="0"/>
              </a:rPr>
              <a:t>Each line of code can cost from $5 to $35 when calculated across the lifecycle could go as high as $400</a:t>
            </a:r>
          </a:p>
          <a:p>
            <a:pPr marL="914400" lvl="1" indent="-365760" algn="just">
              <a:lnSpc>
                <a:spcPct val="120000"/>
              </a:lnSpc>
              <a:spcBef>
                <a:spcPts val="600"/>
              </a:spcBef>
              <a:spcAft>
                <a:spcPts val="600"/>
              </a:spcAft>
            </a:pPr>
            <a:r>
              <a:rPr lang="en-IN" dirty="0">
                <a:latin typeface="Calibri" panose="020F0502020204030204" pitchFamily="34" charset="0"/>
                <a:cs typeface="Calibri" panose="020F0502020204030204" pitchFamily="34" charset="0"/>
              </a:rPr>
              <a:t>Software also has loads of Maintenance and Rework which costs money</a:t>
            </a:r>
          </a:p>
          <a:p>
            <a:pPr marL="1280160" lvl="2" indent="-274320" algn="just">
              <a:lnSpc>
                <a:spcPct val="120000"/>
              </a:lnSpc>
              <a:spcBef>
                <a:spcPts val="400"/>
              </a:spcBef>
              <a:spcAft>
                <a:spcPts val="400"/>
              </a:spcAft>
            </a:pPr>
            <a:r>
              <a:rPr lang="en-IN" sz="2400" dirty="0">
                <a:latin typeface="Calibri" panose="020F0502020204030204" pitchFamily="34" charset="0"/>
                <a:cs typeface="Calibri" panose="020F0502020204030204" pitchFamily="34" charset="0"/>
              </a:rPr>
              <a:t>Maintenance could be corrective, adaptive or rework</a:t>
            </a:r>
          </a:p>
          <a:p>
            <a:pPr marL="1280160" lvl="2" indent="-274320" algn="just">
              <a:lnSpc>
                <a:spcPct val="120000"/>
              </a:lnSpc>
              <a:spcBef>
                <a:spcPts val="400"/>
              </a:spcBef>
              <a:spcAft>
                <a:spcPts val="400"/>
              </a:spcAft>
            </a:pPr>
            <a:r>
              <a:rPr lang="en-IN" sz="2400" dirty="0">
                <a:latin typeface="Calibri" panose="020F0502020204030204" pitchFamily="34" charset="0"/>
                <a:cs typeface="Calibri" panose="020F0502020204030204" pitchFamily="34" charset="0"/>
              </a:rPr>
              <a:t>Includes cost of Hardware-Software-Maintenance</a:t>
            </a:r>
          </a:p>
          <a:p>
            <a:pPr marL="311400" lvl="1" indent="0">
              <a:lnSpc>
                <a:spcPts val="2300"/>
              </a:lnSpc>
              <a:spcBef>
                <a:spcPts val="1200"/>
              </a:spcBef>
              <a:spcAft>
                <a:spcPts val="600"/>
              </a:spcAft>
              <a:buNone/>
            </a:pPr>
            <a:endParaRPr lang="en-IN" dirty="0">
              <a:solidFill>
                <a:srgbClr val="0070C0"/>
              </a:solidFill>
              <a:effectLst>
                <a:outerShdw blurRad="50800" dist="50800" dir="5400000" algn="ctr" rotWithShape="0">
                  <a:srgbClr val="00B0F0"/>
                </a:outerShdw>
              </a:effectLst>
              <a:latin typeface="Cordia New" panose="020B0304020202020204" pitchFamily="34" charset="-34"/>
            </a:endParaRPr>
          </a:p>
        </p:txBody>
      </p:sp>
    </p:spTree>
    <p:extLst>
      <p:ext uri="{BB962C8B-B14F-4D97-AF65-F5344CB8AC3E}">
        <p14:creationId xmlns:p14="http://schemas.microsoft.com/office/powerpoint/2010/main" val="706139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
          <p:cNvSpPr/>
          <p:nvPr/>
        </p:nvSpPr>
        <p:spPr>
          <a:xfrm>
            <a:off x="232304" y="2302196"/>
            <a:ext cx="9065932" cy="24929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IN" sz="3600" b="1" cap="none" dirty="0">
                <a:solidFill>
                  <a:schemeClr val="accent2"/>
                </a:solidFill>
                <a:latin typeface="Calibri"/>
                <a:ea typeface="Calibri"/>
                <a:cs typeface="Calibri"/>
                <a:sym typeface="Calibri"/>
              </a:rPr>
              <a:t>Evaluation Guidelines</a:t>
            </a:r>
          </a:p>
          <a:p>
            <a:pPr marL="0" marR="0" lvl="0" indent="0" algn="l" rtl="0">
              <a:spcBef>
                <a:spcPts val="0"/>
              </a:spcBef>
              <a:spcAft>
                <a:spcPts val="0"/>
              </a:spcAft>
              <a:buNone/>
            </a:pPr>
            <a:endParaRPr lang="en-IN" sz="3600" b="1" dirty="0">
              <a:solidFill>
                <a:schemeClr val="accent2"/>
              </a:solidFill>
              <a:latin typeface="Calibri"/>
              <a:cs typeface="Calibri"/>
              <a:sym typeface="Calibri"/>
            </a:endParaRPr>
          </a:p>
          <a:p>
            <a:pPr marL="0" marR="0" lvl="0" indent="0" algn="l" rtl="0">
              <a:spcBef>
                <a:spcPts val="0"/>
              </a:spcBef>
              <a:spcAft>
                <a:spcPts val="0"/>
              </a:spcAft>
              <a:buNone/>
            </a:pPr>
            <a:r>
              <a:rPr lang="en-IN" sz="2800" b="1" dirty="0">
                <a:solidFill>
                  <a:srgbClr val="7030A0"/>
                </a:solidFill>
                <a:latin typeface="Calibri"/>
                <a:cs typeface="Calibri"/>
                <a:sym typeface="Calibri"/>
              </a:rPr>
              <a:t>ISA -1 : 60 marks reduced to 30 marks</a:t>
            </a:r>
          </a:p>
          <a:p>
            <a:pPr marL="0" marR="0" lvl="0" indent="0" algn="l" rtl="0">
              <a:spcBef>
                <a:spcPts val="0"/>
              </a:spcBef>
              <a:spcAft>
                <a:spcPts val="0"/>
              </a:spcAft>
              <a:buNone/>
            </a:pPr>
            <a:r>
              <a:rPr lang="en-IN" sz="2800" b="1" dirty="0">
                <a:solidFill>
                  <a:srgbClr val="7030A0"/>
                </a:solidFill>
                <a:latin typeface="Calibri"/>
                <a:cs typeface="Calibri"/>
                <a:sym typeface="Calibri"/>
              </a:rPr>
              <a:t>ISA -2 : 40 marks reduced to 20 marks</a:t>
            </a:r>
          </a:p>
          <a:p>
            <a:pPr marL="0" marR="0" lvl="0" indent="0" algn="l" rtl="0">
              <a:spcBef>
                <a:spcPts val="0"/>
              </a:spcBef>
              <a:spcAft>
                <a:spcPts val="0"/>
              </a:spcAft>
              <a:buNone/>
            </a:pPr>
            <a:r>
              <a:rPr lang="en-IN" sz="2800" b="1" dirty="0">
                <a:solidFill>
                  <a:srgbClr val="7030A0"/>
                </a:solidFill>
                <a:latin typeface="Calibri"/>
                <a:cs typeface="Calibri"/>
                <a:sym typeface="Calibri"/>
              </a:rPr>
              <a:t>ESA-   : 100 marks reduced to 50 marks</a:t>
            </a:r>
            <a:endParaRPr dirty="0">
              <a:solidFill>
                <a:srgbClr val="7030A0"/>
              </a:solidFill>
            </a:endParaRPr>
          </a:p>
        </p:txBody>
      </p:sp>
    </p:spTree>
    <p:extLst>
      <p:ext uri="{BB962C8B-B14F-4D97-AF65-F5344CB8AC3E}">
        <p14:creationId xmlns:p14="http://schemas.microsoft.com/office/powerpoint/2010/main" val="25989674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2"/>
          <p:cNvSpPr>
            <a:spLocks noGrp="1" noChangeArrowheads="1"/>
          </p:cNvSpPr>
          <p:nvPr>
            <p:ph type="title" idx="4294967295"/>
          </p:nvPr>
        </p:nvSpPr>
        <p:spPr>
          <a:xfrm>
            <a:off x="92239" y="363071"/>
            <a:ext cx="9687868" cy="864096"/>
          </a:xfrm>
        </p:spPr>
        <p:txBody>
          <a:bodyPr>
            <a:normAutofit/>
          </a:bodyPr>
          <a:lstStyle/>
          <a:p>
            <a:pPr eaLnBrk="1" hangingPunct="1"/>
            <a:r>
              <a:rPr lang="en-US" sz="2400" b="1" dirty="0">
                <a:solidFill>
                  <a:schemeClr val="accent2"/>
                </a:solidFill>
                <a:latin typeface="+mn-lt"/>
              </a:rPr>
              <a:t>Relative distribution of software/hardware costs</a:t>
            </a:r>
          </a:p>
        </p:txBody>
      </p:sp>
      <p:pic>
        <p:nvPicPr>
          <p:cNvPr id="2" name="Picture 1">
            <a:extLst>
              <a:ext uri="{FF2B5EF4-FFF2-40B4-BE49-F238E27FC236}">
                <a16:creationId xmlns:a16="http://schemas.microsoft.com/office/drawing/2014/main" id="{D0136BBE-F5CB-46AE-9F23-0B06C74AD48F}"/>
              </a:ext>
            </a:extLst>
          </p:cNvPr>
          <p:cNvPicPr>
            <a:picLocks noChangeAspect="1"/>
          </p:cNvPicPr>
          <p:nvPr/>
        </p:nvPicPr>
        <p:blipFill>
          <a:blip r:embed="rId3"/>
          <a:stretch>
            <a:fillRect/>
          </a:stretch>
        </p:blipFill>
        <p:spPr>
          <a:xfrm>
            <a:off x="92239" y="1526414"/>
            <a:ext cx="7975996" cy="4836312"/>
          </a:xfrm>
          <a:prstGeom prst="rect">
            <a:avLst/>
          </a:prstGeom>
        </p:spPr>
      </p:pic>
    </p:spTree>
    <p:extLst>
      <p:ext uri="{BB962C8B-B14F-4D97-AF65-F5344CB8AC3E}">
        <p14:creationId xmlns:p14="http://schemas.microsoft.com/office/powerpoint/2010/main" val="3770397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5436" y="268270"/>
            <a:ext cx="6840760" cy="1039427"/>
          </a:xfrm>
        </p:spPr>
        <p:txBody>
          <a:bodyPr>
            <a:normAutofit/>
          </a:bodyPr>
          <a:lstStyle/>
          <a:p>
            <a:r>
              <a:rPr lang="en-IN" sz="2400" b="1" dirty="0">
                <a:solidFill>
                  <a:schemeClr val="accent2"/>
                </a:solidFill>
                <a:latin typeface="+mn-lt"/>
              </a:rPr>
              <a:t>Fundamental Drivers</a:t>
            </a:r>
          </a:p>
        </p:txBody>
      </p:sp>
      <p:sp>
        <p:nvSpPr>
          <p:cNvPr id="3" name="Content Placeholder 2"/>
          <p:cNvSpPr>
            <a:spLocks noGrp="1"/>
          </p:cNvSpPr>
          <p:nvPr>
            <p:ph idx="1"/>
          </p:nvPr>
        </p:nvSpPr>
        <p:spPr>
          <a:xfrm>
            <a:off x="-44236" y="1010341"/>
            <a:ext cx="5071881" cy="5643949"/>
          </a:xfrm>
        </p:spPr>
        <p:txBody>
          <a:bodyPr>
            <a:normAutofit/>
          </a:bodyPr>
          <a:lstStyle/>
          <a:p>
            <a:pPr marL="457200" indent="-365760">
              <a:lnSpc>
                <a:spcPct val="150000"/>
              </a:lnSpc>
              <a:buClr>
                <a:schemeClr val="tx1"/>
              </a:buClr>
              <a:buFont typeface="+mj-lt"/>
              <a:buAutoNum type="arabicPeriod" startAt="3"/>
            </a:pPr>
            <a:r>
              <a:rPr lang="en-IN" sz="2400" b="1" dirty="0">
                <a:solidFill>
                  <a:srgbClr val="C00000"/>
                </a:solidFill>
                <a:latin typeface="Calibri" panose="020F0502020204030204" pitchFamily="34" charset="0"/>
                <a:cs typeface="Calibri" panose="020F0502020204030204" pitchFamily="34" charset="0"/>
              </a:rPr>
              <a:t>Late and Unreliable</a:t>
            </a:r>
          </a:p>
          <a:p>
            <a:pPr lvl="1" algn="just">
              <a:lnSpc>
                <a:spcPct val="120000"/>
              </a:lnSpc>
            </a:pPr>
            <a:r>
              <a:rPr lang="en-IN" dirty="0">
                <a:latin typeface="Calibri" panose="020F0502020204030204" pitchFamily="34" charset="0"/>
                <a:cs typeface="Calibri" panose="020F0502020204030204" pitchFamily="34" charset="0"/>
              </a:rPr>
              <a:t>Typically 35% of the computer based projects are runaway</a:t>
            </a:r>
          </a:p>
          <a:p>
            <a:pPr lvl="1" algn="just">
              <a:lnSpc>
                <a:spcPct val="120000"/>
              </a:lnSpc>
              <a:spcBef>
                <a:spcPts val="300"/>
              </a:spcBef>
            </a:pPr>
            <a:r>
              <a:rPr lang="en-IN" dirty="0">
                <a:latin typeface="Calibri" panose="020F0502020204030204" pitchFamily="34" charset="0"/>
                <a:cs typeface="Calibri" panose="020F0502020204030204" pitchFamily="34" charset="0"/>
              </a:rPr>
              <a:t>70% of equipment failure in Defence is considered due to software</a:t>
            </a:r>
          </a:p>
          <a:p>
            <a:pPr marL="411480" lvl="1" indent="0">
              <a:lnSpc>
                <a:spcPct val="150000"/>
              </a:lnSpc>
              <a:buNone/>
            </a:pPr>
            <a:r>
              <a:rPr lang="en-IN" dirty="0">
                <a:latin typeface="Calibri" panose="020F0502020204030204" pitchFamily="34" charset="0"/>
                <a:cs typeface="Calibri" panose="020F0502020204030204" pitchFamily="34" charset="0"/>
              </a:rPr>
              <a:t>    E.g. NASA Rocket Failure</a:t>
            </a:r>
          </a:p>
        </p:txBody>
      </p:sp>
      <p:pic>
        <p:nvPicPr>
          <p:cNvPr id="2050" name="Picture 2" descr="http://www.esa.int/esapub/bulletin/bullet90/images/gigo90f1.g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27645" y="1142543"/>
            <a:ext cx="3242007" cy="3185546"/>
          </a:xfrm>
          <a:prstGeom prst="rect">
            <a:avLst/>
          </a:prstGeom>
          <a:noFill/>
          <a:extLst>
            <a:ext uri="{909E8E84-426E-40dd-AFC4-6F175D3DCCD1}">
              <a14:hiddenFill xmlns="" xmlns:a14="http://schemas.microsoft.com/office/drawing/2010/main">
                <a:solidFill>
                  <a:srgbClr val="FFFFFF"/>
                </a:solidFill>
              </a14:hiddenFill>
            </a:ext>
          </a:extLst>
        </p:spPr>
      </p:pic>
      <p:pic>
        <p:nvPicPr>
          <p:cNvPr id="5" name="Ariane 5 rocket launch explosion.mp4">
            <a:hlinkClick r:id="" action="ppaction://media"/>
            <a:extLst>
              <a:ext uri="{FF2B5EF4-FFF2-40B4-BE49-F238E27FC236}">
                <a16:creationId xmlns:a16="http://schemas.microsoft.com/office/drawing/2014/main" id="{08446C39-82B4-4979-9BCB-DEA9FF091C2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3685" y="2680119"/>
            <a:ext cx="8300052" cy="4177881"/>
          </a:xfrm>
          <a:prstGeom prst="rect">
            <a:avLst/>
          </a:prstGeom>
        </p:spPr>
      </p:pic>
    </p:spTree>
    <p:extLst>
      <p:ext uri="{BB962C8B-B14F-4D97-AF65-F5344CB8AC3E}">
        <p14:creationId xmlns:p14="http://schemas.microsoft.com/office/powerpoint/2010/main" val="710856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2050"/>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100000">
                <p:cTn id="21" fill="hold" display="0">
                  <p:stCondLst>
                    <p:cond delay="indefinite"/>
                  </p:stCondLst>
                </p:cTn>
                <p:tgtEl>
                  <p:spTgt spid="5"/>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 name="Rectangle 2"/>
          <p:cNvSpPr>
            <a:spLocks noGrp="1" noChangeArrowheads="1"/>
          </p:cNvSpPr>
          <p:nvPr>
            <p:ph type="title" idx="4294967295"/>
          </p:nvPr>
        </p:nvSpPr>
        <p:spPr>
          <a:xfrm>
            <a:off x="139731" y="344364"/>
            <a:ext cx="10515600" cy="989260"/>
          </a:xfrm>
        </p:spPr>
        <p:txBody>
          <a:bodyPr>
            <a:normAutofit/>
          </a:bodyPr>
          <a:lstStyle/>
          <a:p>
            <a:pPr eaLnBrk="1" hangingPunct="1"/>
            <a:r>
              <a:rPr lang="en-US" sz="2400" b="1" dirty="0">
                <a:solidFill>
                  <a:schemeClr val="accent2"/>
                </a:solidFill>
                <a:latin typeface="+mn-lt"/>
              </a:rPr>
              <a:t>ARIANE Flight 501</a:t>
            </a:r>
          </a:p>
        </p:txBody>
      </p:sp>
      <p:sp>
        <p:nvSpPr>
          <p:cNvPr id="4101" name="Rectangle 3"/>
          <p:cNvSpPr>
            <a:spLocks noGrp="1" noChangeArrowheads="1"/>
          </p:cNvSpPr>
          <p:nvPr>
            <p:ph type="body" idx="1"/>
          </p:nvPr>
        </p:nvSpPr>
        <p:spPr>
          <a:xfrm>
            <a:off x="142460" y="1283887"/>
            <a:ext cx="6078266" cy="5402224"/>
          </a:xfrm>
        </p:spPr>
        <p:txBody>
          <a:bodyPr>
            <a:normAutofit/>
          </a:bodyPr>
          <a:lstStyle/>
          <a:p>
            <a:pPr marL="360000" indent="-360000">
              <a:lnSpc>
                <a:spcPct val="120000"/>
              </a:lnSpc>
              <a:spcBef>
                <a:spcPts val="600"/>
              </a:spcBef>
              <a:spcAft>
                <a:spcPts val="600"/>
              </a:spcAft>
            </a:pPr>
            <a:r>
              <a:rPr lang="en-US" sz="2400" dirty="0">
                <a:latin typeface="Arial" panose="020B0604020202020204" pitchFamily="34" charset="0"/>
                <a:cs typeface="Arial" panose="020B0604020202020204" pitchFamily="34" charset="0"/>
              </a:rPr>
              <a:t>Disintegration after 39 sec</a:t>
            </a:r>
          </a:p>
          <a:p>
            <a:pPr marL="360000" indent="-360000">
              <a:lnSpc>
                <a:spcPct val="120000"/>
              </a:lnSpc>
              <a:spcBef>
                <a:spcPts val="600"/>
              </a:spcBef>
              <a:spcAft>
                <a:spcPts val="600"/>
              </a:spcAft>
            </a:pPr>
            <a:r>
              <a:rPr lang="en-US" sz="2400" dirty="0">
                <a:latin typeface="Arial" panose="020B0604020202020204" pitchFamily="34" charset="0"/>
                <a:cs typeface="Arial" panose="020B0604020202020204" pitchFamily="34" charset="0"/>
              </a:rPr>
              <a:t>Caused by large correction for attitude deviation</a:t>
            </a:r>
          </a:p>
          <a:p>
            <a:pPr marL="360000" indent="-360000">
              <a:lnSpc>
                <a:spcPct val="120000"/>
              </a:lnSpc>
              <a:spcBef>
                <a:spcPts val="600"/>
              </a:spcBef>
              <a:spcAft>
                <a:spcPts val="600"/>
              </a:spcAft>
            </a:pPr>
            <a:r>
              <a:rPr lang="en-US" sz="2400" dirty="0">
                <a:latin typeface="Arial" panose="020B0604020202020204" pitchFamily="34" charset="0"/>
                <a:cs typeface="Arial" panose="020B0604020202020204" pitchFamily="34" charset="0"/>
              </a:rPr>
              <a:t>Caused by wrong data being sent to On Board Computer</a:t>
            </a:r>
          </a:p>
          <a:p>
            <a:pPr marL="360000" indent="-360000">
              <a:lnSpc>
                <a:spcPct val="120000"/>
              </a:lnSpc>
              <a:spcBef>
                <a:spcPts val="600"/>
              </a:spcBef>
              <a:spcAft>
                <a:spcPts val="600"/>
              </a:spcAft>
            </a:pPr>
            <a:r>
              <a:rPr lang="en-US" sz="2400" dirty="0">
                <a:latin typeface="Arial" panose="020B0604020202020204" pitchFamily="34" charset="0"/>
                <a:cs typeface="Arial" panose="020B0604020202020204" pitchFamily="34" charset="0"/>
              </a:rPr>
              <a:t>Caused by software exception in Inertial Reference System after 36 sec</a:t>
            </a:r>
          </a:p>
          <a:p>
            <a:pPr marL="342900" indent="-342900">
              <a:spcBef>
                <a:spcPts val="1800"/>
              </a:spcBef>
              <a:spcAft>
                <a:spcPts val="600"/>
              </a:spcAft>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71543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0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01">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101">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10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4" name="Rectangle 2"/>
          <p:cNvSpPr>
            <a:spLocks noGrp="1" noChangeArrowheads="1"/>
          </p:cNvSpPr>
          <p:nvPr>
            <p:ph type="title" idx="4294967295"/>
          </p:nvPr>
        </p:nvSpPr>
        <p:spPr>
          <a:xfrm>
            <a:off x="98611" y="136525"/>
            <a:ext cx="10515600" cy="1325563"/>
          </a:xfrm>
        </p:spPr>
        <p:txBody>
          <a:bodyPr>
            <a:normAutofit/>
          </a:bodyPr>
          <a:lstStyle/>
          <a:p>
            <a:pPr eaLnBrk="1" hangingPunct="1"/>
            <a:r>
              <a:rPr lang="en-US" sz="2400" b="1" dirty="0">
                <a:solidFill>
                  <a:schemeClr val="accent2"/>
                </a:solidFill>
                <a:latin typeface="+mn-lt"/>
              </a:rPr>
              <a:t>The details</a:t>
            </a:r>
          </a:p>
        </p:txBody>
      </p:sp>
      <p:sp>
        <p:nvSpPr>
          <p:cNvPr id="5125" name="Rectangle 3"/>
          <p:cNvSpPr>
            <a:spLocks noGrp="1" noChangeArrowheads="1"/>
          </p:cNvSpPr>
          <p:nvPr>
            <p:ph type="body" idx="1"/>
          </p:nvPr>
        </p:nvSpPr>
        <p:spPr>
          <a:xfrm>
            <a:off x="98611" y="1246092"/>
            <a:ext cx="7161505" cy="5259387"/>
          </a:xfrm>
        </p:spPr>
        <p:txBody>
          <a:bodyPr>
            <a:noAutofit/>
          </a:bodyPr>
          <a:lstStyle/>
          <a:p>
            <a:pPr marL="468000" indent="-468000" algn="just">
              <a:lnSpc>
                <a:spcPct val="120000"/>
              </a:lnSpc>
              <a:spcBef>
                <a:spcPts val="1200"/>
              </a:spcBef>
              <a:spcAft>
                <a:spcPts val="600"/>
              </a:spcAft>
            </a:pPr>
            <a:r>
              <a:rPr lang="en-US" sz="2400" dirty="0">
                <a:latin typeface="Calibri" panose="020F0502020204030204" pitchFamily="34" charset="0"/>
                <a:cs typeface="Calibri" panose="020F0502020204030204" pitchFamily="34" charset="0"/>
              </a:rPr>
              <a:t>Overflow in conversion of variable BH from 64-bit floating point to 16-bit signed integer</a:t>
            </a:r>
          </a:p>
          <a:p>
            <a:pPr marL="468000" indent="-468000" algn="just">
              <a:lnSpc>
                <a:spcPct val="120000"/>
              </a:lnSpc>
              <a:spcBef>
                <a:spcPts val="1200"/>
              </a:spcBef>
              <a:spcAft>
                <a:spcPts val="600"/>
              </a:spcAft>
            </a:pPr>
            <a:r>
              <a:rPr lang="en-US" sz="2400" dirty="0">
                <a:latin typeface="Calibri" panose="020F0502020204030204" pitchFamily="34" charset="0"/>
                <a:cs typeface="Calibri" panose="020F0502020204030204" pitchFamily="34" charset="0"/>
              </a:rPr>
              <a:t>Of 7 risky conversions, 4 were protected; BH was not</a:t>
            </a:r>
          </a:p>
          <a:p>
            <a:pPr marL="468000" indent="-468000" algn="just">
              <a:lnSpc>
                <a:spcPct val="120000"/>
              </a:lnSpc>
              <a:spcBef>
                <a:spcPts val="1200"/>
              </a:spcBef>
              <a:spcAft>
                <a:spcPts val="600"/>
              </a:spcAft>
            </a:pPr>
            <a:r>
              <a:rPr lang="en-US" sz="2400" dirty="0">
                <a:latin typeface="Calibri" panose="020F0502020204030204" pitchFamily="34" charset="0"/>
                <a:cs typeface="Calibri" panose="020F0502020204030204" pitchFamily="34" charset="0"/>
              </a:rPr>
              <a:t>Reasoning: physically limited, or large margin of safety</a:t>
            </a:r>
          </a:p>
          <a:p>
            <a:pPr marL="468000" indent="-468000" algn="just">
              <a:lnSpc>
                <a:spcPct val="120000"/>
              </a:lnSpc>
              <a:spcBef>
                <a:spcPts val="1200"/>
              </a:spcBef>
              <a:spcAft>
                <a:spcPts val="600"/>
              </a:spcAft>
            </a:pPr>
            <a:r>
              <a:rPr lang="en-US" sz="2400" dirty="0">
                <a:latin typeface="Calibri" panose="020F0502020204030204" pitchFamily="34" charset="0"/>
                <a:cs typeface="Calibri" panose="020F0502020204030204" pitchFamily="34" charset="0"/>
              </a:rPr>
              <a:t>In case of exception: report failure on data-bus and shut down</a:t>
            </a:r>
          </a:p>
        </p:txBody>
      </p:sp>
    </p:spTree>
    <p:extLst>
      <p:ext uri="{BB962C8B-B14F-4D97-AF65-F5344CB8AC3E}">
        <p14:creationId xmlns:p14="http://schemas.microsoft.com/office/powerpoint/2010/main" val="336509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2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12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12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6647850-8355-415E-BF76-EDDCE698CD6E}"/>
              </a:ext>
            </a:extLst>
          </p:cNvPr>
          <p:cNvSpPr/>
          <p:nvPr/>
        </p:nvSpPr>
        <p:spPr>
          <a:xfrm>
            <a:off x="3688977" y="1193536"/>
            <a:ext cx="4572000" cy="2031325"/>
          </a:xfrm>
          <a:prstGeom prst="rect">
            <a:avLst/>
          </a:prstGeom>
          <a:ln w="28575">
            <a:solidFill>
              <a:srgbClr val="C00000"/>
            </a:solidFill>
          </a:ln>
        </p:spPr>
        <p:txBody>
          <a:bodyPr>
            <a:spAutoFit/>
          </a:bodyPr>
          <a:lstStyle/>
          <a:p>
            <a:pPr marL="182880" marR="0" lvl="0" indent="-18288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Specification did not contain Ariane 5 trajectory data as a functional requirement</a:t>
            </a:r>
          </a:p>
          <a:p>
            <a:pPr marL="0" marR="0" lvl="0" indent="-34290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black"/>
              </a:solidFill>
              <a:effectLst/>
              <a:uLnTx/>
              <a:uFillTx/>
              <a:latin typeface="Calibri"/>
              <a:ea typeface="+mn-ea"/>
              <a:cs typeface="+mn-cs"/>
            </a:endParaRPr>
          </a:p>
          <a:p>
            <a:pPr marL="182880" marR="0" lvl="0" indent="-18288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In tests, the SRI’s (components that measure altitude and movements of the launcher) were simulated by software modules</a:t>
            </a:r>
          </a:p>
        </p:txBody>
      </p:sp>
      <p:sp>
        <p:nvSpPr>
          <p:cNvPr id="6148" name="Rectangle 2"/>
          <p:cNvSpPr>
            <a:spLocks noGrp="1" noChangeArrowheads="1"/>
          </p:cNvSpPr>
          <p:nvPr>
            <p:ph type="title" idx="4294967295"/>
          </p:nvPr>
        </p:nvSpPr>
        <p:spPr>
          <a:xfrm>
            <a:off x="92486" y="369163"/>
            <a:ext cx="10515600" cy="791780"/>
          </a:xfrm>
        </p:spPr>
        <p:txBody>
          <a:bodyPr>
            <a:normAutofit/>
          </a:bodyPr>
          <a:lstStyle/>
          <a:p>
            <a:pPr eaLnBrk="1" hangingPunct="1"/>
            <a:r>
              <a:rPr lang="en-US" sz="2400" b="1" dirty="0">
                <a:solidFill>
                  <a:schemeClr val="accent2"/>
                </a:solidFill>
                <a:latin typeface="+mn-lt"/>
              </a:rPr>
              <a:t>Possible explanations</a:t>
            </a:r>
          </a:p>
        </p:txBody>
      </p:sp>
      <p:sp>
        <p:nvSpPr>
          <p:cNvPr id="6149" name="Rectangle 3"/>
          <p:cNvSpPr>
            <a:spLocks noGrp="1" noChangeArrowheads="1"/>
          </p:cNvSpPr>
          <p:nvPr>
            <p:ph type="body" idx="1"/>
          </p:nvPr>
        </p:nvSpPr>
        <p:spPr>
          <a:xfrm>
            <a:off x="70452" y="1264615"/>
            <a:ext cx="8229600" cy="5391893"/>
          </a:xfrm>
        </p:spPr>
        <p:txBody>
          <a:bodyPr>
            <a:normAutofit/>
          </a:bodyPr>
          <a:lstStyle/>
          <a:p>
            <a:pPr marL="342900" indent="-342900"/>
            <a:r>
              <a:rPr lang="en-US" b="1" dirty="0">
                <a:solidFill>
                  <a:srgbClr val="FF0000"/>
                </a:solidFill>
              </a:rPr>
              <a:t>Inadequate testing                      </a:t>
            </a:r>
          </a:p>
          <a:p>
            <a:pPr marL="342900" indent="-342900"/>
            <a:endParaRPr lang="en-US" b="1" dirty="0"/>
          </a:p>
          <a:p>
            <a:pPr marL="342900" indent="-342900"/>
            <a:r>
              <a:rPr lang="en-US" b="1" dirty="0">
                <a:solidFill>
                  <a:srgbClr val="0070C0"/>
                </a:solidFill>
              </a:rPr>
              <a:t>Improper reuse</a:t>
            </a:r>
          </a:p>
          <a:p>
            <a:pPr marL="342900" indent="-342900"/>
            <a:endParaRPr lang="en-US" b="1" dirty="0"/>
          </a:p>
          <a:p>
            <a:pPr marL="342900" indent="-342900"/>
            <a:r>
              <a:rPr lang="en-US" b="1" dirty="0">
                <a:solidFill>
                  <a:schemeClr val="accent2"/>
                </a:solidFill>
              </a:rPr>
              <a:t>Wrong design philosophy</a:t>
            </a:r>
          </a:p>
          <a:p>
            <a:pPr marL="0" indent="0">
              <a:buNone/>
            </a:pPr>
            <a:endParaRPr lang="en-US" sz="1800" dirty="0"/>
          </a:p>
          <a:p>
            <a:pPr marL="0" indent="0">
              <a:buNone/>
            </a:pPr>
            <a:endParaRPr lang="en-US" sz="1800" dirty="0"/>
          </a:p>
          <a:p>
            <a:pPr marL="0" indent="0">
              <a:buNone/>
            </a:pPr>
            <a:r>
              <a:rPr lang="en-US" sz="2400" dirty="0"/>
              <a:t>Further Information if interested</a:t>
            </a:r>
          </a:p>
          <a:p>
            <a:pPr indent="-342900"/>
            <a:r>
              <a:rPr lang="en-US" sz="2400" dirty="0"/>
              <a:t>IEEE Computer, </a:t>
            </a:r>
            <a:r>
              <a:rPr lang="en-US" sz="2400" dirty="0" err="1"/>
              <a:t>jan.</a:t>
            </a:r>
            <a:r>
              <a:rPr lang="en-US" sz="2400" dirty="0"/>
              <a:t> 1997, p. 129-130</a:t>
            </a:r>
          </a:p>
          <a:p>
            <a:pPr indent="-342900"/>
            <a:r>
              <a:rPr lang="en-US" sz="2400" dirty="0"/>
              <a:t>http://www.cs.vu.nl/~hans/ariane5report.html</a:t>
            </a:r>
          </a:p>
          <a:p>
            <a:pPr marL="0" indent="0">
              <a:buNone/>
            </a:pPr>
            <a:endParaRPr lang="en-US" b="1" dirty="0"/>
          </a:p>
        </p:txBody>
      </p:sp>
      <p:sp>
        <p:nvSpPr>
          <p:cNvPr id="4" name="Rectangle 3">
            <a:extLst>
              <a:ext uri="{FF2B5EF4-FFF2-40B4-BE49-F238E27FC236}">
                <a16:creationId xmlns:a16="http://schemas.microsoft.com/office/drawing/2014/main" id="{1D246DF7-4A34-4057-82F4-20C30AFCB523}"/>
              </a:ext>
            </a:extLst>
          </p:cNvPr>
          <p:cNvSpPr/>
          <p:nvPr/>
        </p:nvSpPr>
        <p:spPr>
          <a:xfrm>
            <a:off x="3432220" y="2211443"/>
            <a:ext cx="4572000" cy="4041235"/>
          </a:xfrm>
          <a:prstGeom prst="rect">
            <a:avLst/>
          </a:prstGeom>
          <a:ln w="28575">
            <a:solidFill>
              <a:srgbClr val="0070C0"/>
            </a:solidFill>
          </a:ln>
        </p:spPr>
        <p:txBody>
          <a:bodyPr wrap="square">
            <a:spAutoFit/>
          </a:bodyPr>
          <a:lstStyle/>
          <a:p>
            <a:pPr marL="182880" marR="0" lvl="0" indent="-182880" algn="l" defTabSz="914400" rtl="0" eaLnBrk="1" fontAlgn="auto" latinLnBrk="0" hangingPunct="1">
              <a:lnSpc>
                <a:spcPct val="110000"/>
              </a:lnSpc>
              <a:spcBef>
                <a:spcPts val="6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If a component works perfectly well in one environment, it doesn’t necessarily do so in another</a:t>
            </a:r>
          </a:p>
          <a:p>
            <a:pPr marL="182880" marR="0" lvl="0" indent="-182880" algn="l" defTabSz="914400" rtl="0" eaLnBrk="1" fontAlgn="auto" latinLnBrk="0" hangingPunct="1">
              <a:lnSpc>
                <a:spcPct val="110000"/>
              </a:lnSpc>
              <a:spcBef>
                <a:spcPts val="6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Ariane 5 was much faster than Ariane 4, and horizontal velocity builds up more rapidly</a:t>
            </a:r>
          </a:p>
          <a:p>
            <a:pPr marL="0" marR="0" lvl="0" indent="0" algn="l" defTabSz="914400" rtl="0" eaLnBrk="1" fontAlgn="auto" latinLnBrk="0" hangingPunct="1">
              <a:lnSpc>
                <a:spcPct val="110000"/>
              </a:lnSpc>
              <a:spcBef>
                <a:spcPts val="600"/>
              </a:spcBef>
              <a:spcAft>
                <a:spcPts val="0"/>
              </a:spcAft>
              <a:buClr>
                <a:prstClr val="black"/>
              </a:buClr>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sym typeface="Symbol" pitchFamily="18" charset="2"/>
              </a:rPr>
              <a:t>     </a:t>
            </a:r>
            <a:r>
              <a:rPr kumimoji="0" lang="en-US" sz="1800" b="1" i="0" u="none" strike="noStrike" kern="1200" cap="none" spc="0" normalizeH="0" baseline="0" noProof="0" dirty="0">
                <a:ln>
                  <a:noFill/>
                </a:ln>
                <a:solidFill>
                  <a:prstClr val="black"/>
                </a:solidFill>
                <a:effectLst/>
                <a:uLnTx/>
                <a:uFillTx/>
                <a:latin typeface="Calibri"/>
                <a:ea typeface="+mn-ea"/>
                <a:cs typeface="+mn-cs"/>
              </a:rPr>
              <a:t>excessive values for parameter </a:t>
            </a:r>
            <a:br>
              <a:rPr kumimoji="0" lang="en-US" sz="1800" b="1" i="0" u="none" strike="noStrike" kern="1200" cap="none" spc="0" normalizeH="0" baseline="0" noProof="0" dirty="0">
                <a:ln>
                  <a:noFill/>
                </a:ln>
                <a:solidFill>
                  <a:prstClr val="black"/>
                </a:solidFill>
                <a:effectLst/>
                <a:uLnTx/>
                <a:uFillTx/>
                <a:latin typeface="Calibri"/>
                <a:ea typeface="+mn-ea"/>
                <a:cs typeface="+mn-cs"/>
              </a:rPr>
            </a:br>
            <a:r>
              <a:rPr kumimoji="0" lang="en-US" sz="1800" b="1" i="0" u="none" strike="noStrike" kern="1200" cap="none" spc="0" normalizeH="0" baseline="0" noProof="0" dirty="0">
                <a:ln>
                  <a:noFill/>
                </a:ln>
                <a:solidFill>
                  <a:prstClr val="black"/>
                </a:solidFill>
                <a:effectLst/>
                <a:uLnTx/>
                <a:uFillTx/>
                <a:latin typeface="Calibri"/>
                <a:ea typeface="+mn-ea"/>
                <a:cs typeface="+mn-cs"/>
              </a:rPr>
              <a:t>         in question</a:t>
            </a:r>
          </a:p>
          <a:p>
            <a:pPr marL="182880" marR="0" lvl="0" indent="-182880" algn="l" defTabSz="914400" rtl="0" eaLnBrk="1" fontAlgn="auto" latinLnBrk="0" hangingPunct="1">
              <a:lnSpc>
                <a:spcPct val="110000"/>
              </a:lnSpc>
              <a:spcBef>
                <a:spcPts val="600"/>
              </a:spcBef>
              <a:spcAft>
                <a:spcPts val="0"/>
              </a:spcAft>
              <a:buClr>
                <a:prstClr val="black"/>
              </a:buClr>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Wish for quick alignment after hold in shutdown</a:t>
            </a:r>
          </a:p>
          <a:p>
            <a:pPr marL="342900" marR="0" lvl="0" indent="-342900" algn="l" defTabSz="914400" rtl="0" eaLnBrk="1" fontAlgn="auto" latinLnBrk="0" hangingPunct="1">
              <a:lnSpc>
                <a:spcPct val="110000"/>
              </a:lnSpc>
              <a:spcBef>
                <a:spcPts val="600"/>
              </a:spcBef>
              <a:spcAft>
                <a:spcPts val="0"/>
              </a:spcAft>
              <a:buClr>
                <a:prstClr val="black"/>
              </a:buClr>
              <a:buSzTx/>
              <a:buFontTx/>
              <a:buChar char=" "/>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sym typeface="Symbol" pitchFamily="18" charset="2"/>
              </a:rPr>
              <a:t> </a:t>
            </a:r>
            <a:r>
              <a:rPr kumimoji="0" lang="en-US" sz="1800" b="1" i="0" u="none" strike="noStrike" kern="1200" cap="none" spc="0" normalizeH="0" baseline="0" noProof="0" dirty="0">
                <a:ln>
                  <a:noFill/>
                </a:ln>
                <a:solidFill>
                  <a:prstClr val="black"/>
                </a:solidFill>
                <a:effectLst/>
                <a:uLnTx/>
                <a:uFillTx/>
                <a:latin typeface="Calibri"/>
                <a:ea typeface="+mn-ea"/>
                <a:cs typeface="+mn-cs"/>
              </a:rPr>
              <a:t>this software runs for a while after </a:t>
            </a:r>
            <a:br>
              <a:rPr kumimoji="0" lang="en-US" sz="1800" b="1" i="0" u="none" strike="noStrike" kern="1200" cap="none" spc="0" normalizeH="0" baseline="0" noProof="0" dirty="0">
                <a:ln>
                  <a:noFill/>
                </a:ln>
                <a:solidFill>
                  <a:prstClr val="black"/>
                </a:solidFill>
                <a:effectLst/>
                <a:uLnTx/>
                <a:uFillTx/>
                <a:latin typeface="Calibri"/>
                <a:ea typeface="+mn-ea"/>
                <a:cs typeface="+mn-cs"/>
              </a:rPr>
            </a:br>
            <a:r>
              <a:rPr kumimoji="0" lang="en-US" sz="1800" b="1" i="0" u="none" strike="noStrike" kern="1200" cap="none" spc="0" normalizeH="0" baseline="0" noProof="0" dirty="0">
                <a:ln>
                  <a:noFill/>
                </a:ln>
                <a:solidFill>
                  <a:prstClr val="black"/>
                </a:solidFill>
                <a:effectLst/>
                <a:uLnTx/>
                <a:uFillTx/>
                <a:latin typeface="Calibri"/>
                <a:ea typeface="+mn-ea"/>
                <a:cs typeface="+mn-cs"/>
              </a:rPr>
              <a:t>     lift-off. It doesn’t have any purpose for</a:t>
            </a:r>
            <a:br>
              <a:rPr kumimoji="0" lang="en-US" sz="1800" b="1" i="0" u="none" strike="noStrike" kern="1200" cap="none" spc="0" normalizeH="0" baseline="0" noProof="0" dirty="0">
                <a:ln>
                  <a:noFill/>
                </a:ln>
                <a:solidFill>
                  <a:prstClr val="black"/>
                </a:solidFill>
                <a:effectLst/>
                <a:uLnTx/>
                <a:uFillTx/>
                <a:latin typeface="Calibri"/>
                <a:ea typeface="+mn-ea"/>
                <a:cs typeface="+mn-cs"/>
              </a:rPr>
            </a:br>
            <a:r>
              <a:rPr kumimoji="0" lang="en-US" sz="1800" b="1" i="0" u="none" strike="noStrike" kern="1200" cap="none" spc="0" normalizeH="0" baseline="0" noProof="0" dirty="0">
                <a:ln>
                  <a:noFill/>
                </a:ln>
                <a:solidFill>
                  <a:prstClr val="black"/>
                </a:solidFill>
                <a:effectLst/>
                <a:uLnTx/>
                <a:uFillTx/>
                <a:latin typeface="Calibri"/>
                <a:ea typeface="+mn-ea"/>
                <a:cs typeface="+mn-cs"/>
              </a:rPr>
              <a:t>     the Ariane 5, but was still kept</a:t>
            </a:r>
          </a:p>
        </p:txBody>
      </p:sp>
      <p:sp>
        <p:nvSpPr>
          <p:cNvPr id="5" name="Rectangle 4">
            <a:extLst>
              <a:ext uri="{FF2B5EF4-FFF2-40B4-BE49-F238E27FC236}">
                <a16:creationId xmlns:a16="http://schemas.microsoft.com/office/drawing/2014/main" id="{9675D896-FFA5-4F18-95C1-3802745DF4D9}"/>
              </a:ext>
            </a:extLst>
          </p:cNvPr>
          <p:cNvSpPr/>
          <p:nvPr/>
        </p:nvSpPr>
        <p:spPr>
          <a:xfrm>
            <a:off x="940736" y="4100470"/>
            <a:ext cx="4572000" cy="1729704"/>
          </a:xfrm>
          <a:prstGeom prst="rect">
            <a:avLst/>
          </a:prstGeom>
          <a:ln w="38100">
            <a:solidFill>
              <a:schemeClr val="accent2">
                <a:lumMod val="60000"/>
                <a:lumOff val="40000"/>
              </a:schemeClr>
            </a:solidFill>
          </a:ln>
        </p:spPr>
        <p:txBody>
          <a:bodyPr>
            <a:spAutoFit/>
          </a:bodyPr>
          <a:lstStyle/>
          <a:p>
            <a:pPr marL="182880" marR="0" lvl="0" indent="-182880" algn="l" defTabSz="914400" rtl="0" eaLnBrk="1" fontAlgn="auto" latinLnBrk="0" hangingPunct="1">
              <a:lnSpc>
                <a:spcPct val="120000"/>
              </a:lnSpc>
              <a:spcBef>
                <a:spcPts val="12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If something breaks down, such is caused by a random hardware failure</a:t>
            </a:r>
          </a:p>
          <a:p>
            <a:pPr marL="182880" marR="0" lvl="0" indent="-182880" algn="l" defTabSz="914400" rtl="0" eaLnBrk="1" fontAlgn="auto" latinLnBrk="0" hangingPunct="1">
              <a:lnSpc>
                <a:spcPct val="120000"/>
              </a:lnSpc>
              <a:spcBef>
                <a:spcPts val="12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Action: shut down that part</a:t>
            </a:r>
          </a:p>
          <a:p>
            <a:pPr marL="182880" marR="0" lvl="0" indent="-182880" algn="l" defTabSz="914400" rtl="0" eaLnBrk="1" fontAlgn="auto" latinLnBrk="0" hangingPunct="1">
              <a:lnSpc>
                <a:spcPct val="120000"/>
              </a:lnSpc>
              <a:spcBef>
                <a:spcPts val="12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There is no provision for design errors</a:t>
            </a:r>
          </a:p>
        </p:txBody>
      </p:sp>
    </p:spTree>
    <p:extLst>
      <p:ext uri="{BB962C8B-B14F-4D97-AF65-F5344CB8AC3E}">
        <p14:creationId xmlns:p14="http://schemas.microsoft.com/office/powerpoint/2010/main" val="2649820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614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4"/>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6149">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5"/>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6149">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149">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14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P spid="5" grpId="0" animBg="1"/>
      <p:bldP spid="5"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4769" y="385289"/>
            <a:ext cx="6293998" cy="779463"/>
          </a:xfrm>
        </p:spPr>
        <p:txBody>
          <a:bodyPr>
            <a:normAutofit/>
          </a:bodyPr>
          <a:lstStyle/>
          <a:p>
            <a:r>
              <a:rPr lang="en-IN" sz="2400" b="1" dirty="0">
                <a:solidFill>
                  <a:schemeClr val="accent2"/>
                </a:solidFill>
                <a:latin typeface="+mn-lt"/>
              </a:rPr>
              <a:t>Fundamental Drivers</a:t>
            </a:r>
            <a:endParaRPr lang="en-IN" sz="2400" dirty="0">
              <a:solidFill>
                <a:schemeClr val="accent2"/>
              </a:solidFill>
              <a:latin typeface="+mn-lt"/>
            </a:endParaRPr>
          </a:p>
        </p:txBody>
      </p:sp>
      <p:sp>
        <p:nvSpPr>
          <p:cNvPr id="3" name="Content Placeholder 2"/>
          <p:cNvSpPr>
            <a:spLocks noGrp="1"/>
          </p:cNvSpPr>
          <p:nvPr>
            <p:ph sz="half" idx="4294967295"/>
          </p:nvPr>
        </p:nvSpPr>
        <p:spPr>
          <a:xfrm>
            <a:off x="-19440" y="1101720"/>
            <a:ext cx="7405688" cy="5967413"/>
          </a:xfrm>
        </p:spPr>
        <p:txBody>
          <a:bodyPr>
            <a:noAutofit/>
          </a:bodyPr>
          <a:lstStyle/>
          <a:p>
            <a:pPr marL="365760" lvl="1" indent="-274320">
              <a:lnSpc>
                <a:spcPct val="120000"/>
              </a:lnSpc>
              <a:spcBef>
                <a:spcPts val="600"/>
              </a:spcBef>
              <a:spcAft>
                <a:spcPts val="600"/>
              </a:spcAft>
              <a:buClr>
                <a:schemeClr val="accent1"/>
              </a:buClr>
              <a:buFont typeface="+mj-lt"/>
              <a:buAutoNum type="arabicPeriod" startAt="4"/>
            </a:pPr>
            <a:r>
              <a:rPr lang="en-IN" b="1" dirty="0">
                <a:solidFill>
                  <a:srgbClr val="C00000"/>
                </a:solidFill>
                <a:ea typeface="+mj-ea"/>
                <a:cs typeface="+mj-cs"/>
              </a:rPr>
              <a:t>Can influence the life and death of a person</a:t>
            </a:r>
          </a:p>
          <a:p>
            <a:pPr marL="324000" lvl="1" indent="-324000">
              <a:lnSpc>
                <a:spcPct val="100000"/>
              </a:lnSpc>
              <a:spcBef>
                <a:spcPts val="0"/>
              </a:spcBef>
              <a:buClr>
                <a:schemeClr val="accent1"/>
              </a:buClr>
              <a:buNone/>
            </a:pPr>
            <a:r>
              <a:rPr lang="en-IN" sz="2100" dirty="0">
                <a:solidFill>
                  <a:srgbClr val="564B3C"/>
                </a:solidFill>
                <a:latin typeface="Calibri" panose="020F0502020204030204" pitchFamily="34" charset="0"/>
                <a:cs typeface="Calibri" panose="020F0502020204030204" pitchFamily="34" charset="0"/>
              </a:rPr>
              <a:t>	</a:t>
            </a:r>
            <a:r>
              <a:rPr lang="en-IN" sz="2100" dirty="0" err="1">
                <a:solidFill>
                  <a:srgbClr val="564B3C"/>
                </a:solidFill>
                <a:latin typeface="Calibri" panose="020F0502020204030204" pitchFamily="34" charset="0"/>
                <a:cs typeface="Calibri" panose="020F0502020204030204" pitchFamily="34" charset="0"/>
              </a:rPr>
              <a:t>Therac</a:t>
            </a:r>
            <a:r>
              <a:rPr lang="en-IN" sz="2100" dirty="0">
                <a:solidFill>
                  <a:srgbClr val="564B3C"/>
                </a:solidFill>
                <a:latin typeface="Calibri" panose="020F0502020204030204" pitchFamily="34" charset="0"/>
                <a:cs typeface="Calibri" panose="020F0502020204030204" pitchFamily="34" charset="0"/>
              </a:rPr>
              <a:t> 25 – (Radiation Therapy M/C) 6 People died due to </a:t>
            </a:r>
            <a:br>
              <a:rPr lang="en-IN" sz="2100" dirty="0">
                <a:solidFill>
                  <a:srgbClr val="564B3C"/>
                </a:solidFill>
                <a:latin typeface="Calibri" panose="020F0502020204030204" pitchFamily="34" charset="0"/>
                <a:cs typeface="Calibri" panose="020F0502020204030204" pitchFamily="34" charset="0"/>
              </a:rPr>
            </a:br>
            <a:r>
              <a:rPr lang="en-IN" sz="2100" dirty="0">
                <a:solidFill>
                  <a:srgbClr val="564B3C"/>
                </a:solidFill>
                <a:latin typeface="Calibri" panose="020F0502020204030204" pitchFamily="34" charset="0"/>
                <a:cs typeface="Calibri" panose="020F0502020204030204" pitchFamily="34" charset="0"/>
              </a:rPr>
              <a:t>over exposure to radiation – One cause a S/W bug</a:t>
            </a:r>
          </a:p>
          <a:p>
            <a:pPr marL="365760" lvl="1" indent="-274320" algn="just">
              <a:lnSpc>
                <a:spcPct val="120000"/>
              </a:lnSpc>
              <a:spcBef>
                <a:spcPts val="600"/>
              </a:spcBef>
              <a:buClr>
                <a:schemeClr val="accent1"/>
              </a:buClr>
              <a:buFont typeface="+mj-lt"/>
              <a:buAutoNum type="arabicPeriod" startAt="5"/>
            </a:pPr>
            <a:r>
              <a:rPr lang="en-IN" b="1" dirty="0">
                <a:solidFill>
                  <a:srgbClr val="C00000"/>
                </a:solidFill>
                <a:cs typeface="Calibri" panose="020F0502020204030204" pitchFamily="34" charset="0"/>
              </a:rPr>
              <a:t>Heterogeneity</a:t>
            </a:r>
          </a:p>
          <a:p>
            <a:pPr marL="324000" lvl="1" indent="-324000" algn="just">
              <a:lnSpc>
                <a:spcPct val="100000"/>
              </a:lnSpc>
              <a:spcBef>
                <a:spcPts val="0"/>
              </a:spcBef>
              <a:spcAft>
                <a:spcPts val="600"/>
              </a:spcAft>
              <a:buClr>
                <a:schemeClr val="accent1"/>
              </a:buClr>
              <a:buNone/>
            </a:pPr>
            <a:r>
              <a:rPr lang="en-GB" sz="2100" dirty="0">
                <a:solidFill>
                  <a:srgbClr val="564B3C"/>
                </a:solidFill>
                <a:latin typeface="Calibri" panose="020F0502020204030204" pitchFamily="34" charset="0"/>
                <a:cs typeface="Calibri" panose="020F0502020204030204" pitchFamily="34" charset="0"/>
              </a:rPr>
              <a:t>      Systems are required to operate as distributed systems </a:t>
            </a:r>
            <a:br>
              <a:rPr lang="en-GB" sz="2100" dirty="0">
                <a:solidFill>
                  <a:srgbClr val="564B3C"/>
                </a:solidFill>
                <a:latin typeface="Calibri" panose="020F0502020204030204" pitchFamily="34" charset="0"/>
                <a:cs typeface="Calibri" panose="020F0502020204030204" pitchFamily="34" charset="0"/>
              </a:rPr>
            </a:br>
            <a:r>
              <a:rPr lang="en-GB" sz="2100" dirty="0">
                <a:solidFill>
                  <a:srgbClr val="564B3C"/>
                </a:solidFill>
                <a:latin typeface="Calibri" panose="020F0502020204030204" pitchFamily="34" charset="0"/>
                <a:cs typeface="Calibri" panose="020F0502020204030204" pitchFamily="34" charset="0"/>
              </a:rPr>
              <a:t>across networks that include different types of computer </a:t>
            </a:r>
            <a:br>
              <a:rPr lang="en-GB" sz="2100" dirty="0">
                <a:solidFill>
                  <a:srgbClr val="564B3C"/>
                </a:solidFill>
                <a:latin typeface="Calibri" panose="020F0502020204030204" pitchFamily="34" charset="0"/>
                <a:cs typeface="Calibri" panose="020F0502020204030204" pitchFamily="34" charset="0"/>
              </a:rPr>
            </a:br>
            <a:r>
              <a:rPr lang="en-GB" sz="2100" dirty="0">
                <a:solidFill>
                  <a:srgbClr val="564B3C"/>
                </a:solidFill>
                <a:latin typeface="Calibri" panose="020F0502020204030204" pitchFamily="34" charset="0"/>
                <a:cs typeface="Calibri" panose="020F0502020204030204" pitchFamily="34" charset="0"/>
              </a:rPr>
              <a:t>&amp; mobile devices.</a:t>
            </a:r>
            <a:endParaRPr lang="en-IN" sz="2100" dirty="0">
              <a:solidFill>
                <a:srgbClr val="564B3C"/>
              </a:solidFill>
              <a:latin typeface="Calibri" panose="020F0502020204030204" pitchFamily="34" charset="0"/>
              <a:cs typeface="Calibri" panose="020F0502020204030204" pitchFamily="34" charset="0"/>
            </a:endParaRPr>
          </a:p>
          <a:p>
            <a:pPr marL="365760" lvl="1" indent="-274320" algn="just">
              <a:lnSpc>
                <a:spcPct val="120000"/>
              </a:lnSpc>
              <a:spcBef>
                <a:spcPts val="0"/>
              </a:spcBef>
              <a:buClr>
                <a:schemeClr val="accent1"/>
              </a:buClr>
              <a:buFont typeface="+mj-lt"/>
              <a:buAutoNum type="arabicPeriod" startAt="6"/>
            </a:pPr>
            <a:r>
              <a:rPr lang="en-GB" b="1" dirty="0">
                <a:solidFill>
                  <a:srgbClr val="C00000"/>
                </a:solidFill>
                <a:cs typeface="Calibri" panose="020F0502020204030204" pitchFamily="34" charset="0"/>
              </a:rPr>
              <a:t>Diversity</a:t>
            </a:r>
          </a:p>
          <a:p>
            <a:pPr marL="324000" lvl="1" indent="-324000" algn="just">
              <a:lnSpc>
                <a:spcPct val="100000"/>
              </a:lnSpc>
              <a:spcBef>
                <a:spcPts val="0"/>
              </a:spcBef>
              <a:buClr>
                <a:schemeClr val="accent1"/>
              </a:buClr>
              <a:buNone/>
            </a:pPr>
            <a:r>
              <a:rPr lang="en-GB" sz="2100" dirty="0">
                <a:solidFill>
                  <a:srgbClr val="564B3C"/>
                </a:solidFill>
                <a:latin typeface="Calibri" panose="020F0502020204030204" pitchFamily="34" charset="0"/>
                <a:cs typeface="Calibri" panose="020F0502020204030204" pitchFamily="34" charset="0"/>
              </a:rPr>
              <a:t>	There are </a:t>
            </a:r>
            <a:r>
              <a:rPr lang="en-US" sz="2100" dirty="0">
                <a:solidFill>
                  <a:srgbClr val="564B3C"/>
                </a:solidFill>
                <a:latin typeface="Calibri" panose="020F0502020204030204" pitchFamily="34" charset="0"/>
                <a:cs typeface="Calibri" panose="020F0502020204030204" pitchFamily="34" charset="0"/>
              </a:rPr>
              <a:t>many different types of software systems </a:t>
            </a:r>
            <a:br>
              <a:rPr lang="en-US" sz="2100" dirty="0">
                <a:solidFill>
                  <a:srgbClr val="564B3C"/>
                </a:solidFill>
                <a:latin typeface="Calibri" panose="020F0502020204030204" pitchFamily="34" charset="0"/>
                <a:cs typeface="Calibri" panose="020F0502020204030204" pitchFamily="34" charset="0"/>
              </a:rPr>
            </a:br>
            <a:r>
              <a:rPr lang="en-US" sz="2100" dirty="0">
                <a:solidFill>
                  <a:srgbClr val="564B3C"/>
                </a:solidFill>
                <a:latin typeface="Calibri" panose="020F0502020204030204" pitchFamily="34" charset="0"/>
                <a:cs typeface="Calibri" panose="020F0502020204030204" pitchFamily="34" charset="0"/>
              </a:rPr>
              <a:t>necessitating different techniques, methods and tools.</a:t>
            </a:r>
            <a:endParaRPr lang="en-GB" sz="2100" dirty="0">
              <a:solidFill>
                <a:srgbClr val="564B3C"/>
              </a:solidFill>
              <a:latin typeface="Calibri" panose="020F0502020204030204" pitchFamily="34" charset="0"/>
              <a:cs typeface="Calibri" panose="020F0502020204030204" pitchFamily="34" charset="0"/>
            </a:endParaRPr>
          </a:p>
          <a:p>
            <a:pPr marL="365760" lvl="1" indent="-274320" algn="just">
              <a:lnSpc>
                <a:spcPct val="120000"/>
              </a:lnSpc>
              <a:spcBef>
                <a:spcPts val="600"/>
              </a:spcBef>
              <a:buClr>
                <a:schemeClr val="accent1"/>
              </a:buClr>
              <a:buFont typeface="+mj-lt"/>
              <a:buAutoNum type="arabicPeriod" startAt="7"/>
            </a:pPr>
            <a:r>
              <a:rPr lang="en-IN" b="1" dirty="0">
                <a:solidFill>
                  <a:srgbClr val="C00000"/>
                </a:solidFill>
                <a:cs typeface="Calibri" panose="020F0502020204030204" pitchFamily="34" charset="0"/>
              </a:rPr>
              <a:t>Business and Social change</a:t>
            </a:r>
          </a:p>
          <a:p>
            <a:pPr marL="324000" lvl="1" indent="-324000" algn="just">
              <a:lnSpc>
                <a:spcPct val="100000"/>
              </a:lnSpc>
              <a:spcBef>
                <a:spcPts val="0"/>
              </a:spcBef>
              <a:buClr>
                <a:schemeClr val="accent1"/>
              </a:buClr>
              <a:buNone/>
            </a:pPr>
            <a:r>
              <a:rPr lang="en-GB" sz="2100" dirty="0">
                <a:solidFill>
                  <a:srgbClr val="564B3C"/>
                </a:solidFill>
                <a:latin typeface="Calibri" panose="020F0502020204030204" pitchFamily="34" charset="0"/>
                <a:cs typeface="Calibri" panose="020F0502020204030204" pitchFamily="34" charset="0"/>
              </a:rPr>
              <a:t>	Changes are happening quickly with economies &amp; organizations getting more global, and availability of new technologies. Organizations need to have the ability to change their existing software to rapidly develop new S/W</a:t>
            </a:r>
            <a:endParaRPr lang="en-IN" sz="2100" b="1" dirty="0"/>
          </a:p>
        </p:txBody>
      </p:sp>
      <p:pic>
        <p:nvPicPr>
          <p:cNvPr id="4" name="Picture 3">
            <a:extLst>
              <a:ext uri="{FF2B5EF4-FFF2-40B4-BE49-F238E27FC236}">
                <a16:creationId xmlns:a16="http://schemas.microsoft.com/office/drawing/2014/main" id="{24F46BF6-EE95-48CB-8BD3-EE3F4E3FC92E}"/>
              </a:ext>
            </a:extLst>
          </p:cNvPr>
          <p:cNvPicPr>
            <a:picLocks noChangeAspect="1"/>
          </p:cNvPicPr>
          <p:nvPr/>
        </p:nvPicPr>
        <p:blipFill>
          <a:blip r:embed="rId3"/>
          <a:stretch>
            <a:fillRect/>
          </a:stretch>
        </p:blipFill>
        <p:spPr>
          <a:xfrm>
            <a:off x="6907575" y="228287"/>
            <a:ext cx="3853817" cy="2615334"/>
          </a:xfrm>
          <a:prstGeom prst="rect">
            <a:avLst/>
          </a:prstGeom>
        </p:spPr>
      </p:pic>
    </p:spTree>
    <p:extLst>
      <p:ext uri="{BB962C8B-B14F-4D97-AF65-F5344CB8AC3E}">
        <p14:creationId xmlns:p14="http://schemas.microsoft.com/office/powerpoint/2010/main" val="1359730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3702" y="353252"/>
            <a:ext cx="6624638" cy="833438"/>
          </a:xfrm>
        </p:spPr>
        <p:txBody>
          <a:bodyPr>
            <a:normAutofit/>
          </a:bodyPr>
          <a:lstStyle/>
          <a:p>
            <a:r>
              <a:rPr lang="en-IN" sz="2400" b="1" dirty="0">
                <a:solidFill>
                  <a:schemeClr val="accent2"/>
                </a:solidFill>
                <a:latin typeface="+mn-lt"/>
              </a:rPr>
              <a:t>Fundamental Drivers</a:t>
            </a:r>
          </a:p>
        </p:txBody>
      </p:sp>
      <p:sp>
        <p:nvSpPr>
          <p:cNvPr id="4" name="Content Placeholder 3"/>
          <p:cNvSpPr>
            <a:spLocks noGrp="1"/>
          </p:cNvSpPr>
          <p:nvPr>
            <p:ph sz="half" idx="4294967295"/>
          </p:nvPr>
        </p:nvSpPr>
        <p:spPr>
          <a:xfrm>
            <a:off x="0" y="1109571"/>
            <a:ext cx="6414246" cy="5475877"/>
          </a:xfrm>
        </p:spPr>
        <p:txBody>
          <a:bodyPr>
            <a:noAutofit/>
          </a:bodyPr>
          <a:lstStyle/>
          <a:p>
            <a:pPr marL="365760" lvl="1" indent="-274320">
              <a:lnSpc>
                <a:spcPct val="130000"/>
              </a:lnSpc>
              <a:spcBef>
                <a:spcPts val="600"/>
              </a:spcBef>
              <a:spcAft>
                <a:spcPts val="600"/>
              </a:spcAft>
              <a:buClr>
                <a:schemeClr val="accent1"/>
              </a:buClr>
              <a:buFont typeface="+mj-lt"/>
              <a:buAutoNum type="arabicPeriod" startAt="8"/>
            </a:pPr>
            <a:r>
              <a:rPr lang="en-IN" b="1" dirty="0">
                <a:solidFill>
                  <a:srgbClr val="C00000"/>
                </a:solidFill>
                <a:cs typeface="Calibri" panose="020F0502020204030204" pitchFamily="34" charset="0"/>
              </a:rPr>
              <a:t>Security and Trust</a:t>
            </a:r>
          </a:p>
          <a:p>
            <a:pPr marL="365760" lvl="2" indent="0">
              <a:lnSpc>
                <a:spcPct val="100000"/>
              </a:lnSpc>
              <a:spcBef>
                <a:spcPts val="0"/>
              </a:spcBef>
              <a:spcAft>
                <a:spcPts val="600"/>
              </a:spcAft>
              <a:buClr>
                <a:schemeClr val="accent1"/>
              </a:buClr>
              <a:buNone/>
            </a:pPr>
            <a:r>
              <a:rPr lang="en-GB" sz="2400" dirty="0">
                <a:solidFill>
                  <a:srgbClr val="564B3C"/>
                </a:solidFill>
                <a:latin typeface="Calibri" panose="020F0502020204030204" pitchFamily="34" charset="0"/>
                <a:cs typeface="Calibri" panose="020F0502020204030204" pitchFamily="34" charset="0"/>
              </a:rPr>
              <a:t>SW is intertwined with all aspects of our lives, it is essential that we can trust that software</a:t>
            </a:r>
          </a:p>
        </p:txBody>
      </p:sp>
      <p:pic>
        <p:nvPicPr>
          <p:cNvPr id="6" name="Content Placeholder 5" descr="Fig1-3">
            <a:extLst>
              <a:ext uri="{FF2B5EF4-FFF2-40B4-BE49-F238E27FC236}">
                <a16:creationId xmlns:a16="http://schemas.microsoft.com/office/drawing/2014/main" id="{9CA57E19-FD10-44E4-8A52-DD3999A8D817}"/>
              </a:ext>
            </a:extLst>
          </p:cNvPr>
          <p:cNvPicPr>
            <a:picLocks noGrp="1" noChangeAspect="1" noChangeArrowheads="1"/>
          </p:cNvPicPr>
          <p:nvPr>
            <p:ph idx="4294967295"/>
          </p:nvPr>
        </p:nvPicPr>
        <p:blipFill>
          <a:blip r:embed="rId3" cstate="print">
            <a:extLst>
              <a:ext uri="{28A0092B-C50C-407E-A947-70E740481C1C}">
                <a14:useLocalDpi xmlns:a14="http://schemas.microsoft.com/office/drawing/2010/main" val="0"/>
              </a:ext>
            </a:extLst>
          </a:blip>
          <a:srcRect/>
          <a:stretch>
            <a:fillRect/>
          </a:stretch>
        </p:blipFill>
        <p:spPr>
          <a:xfrm>
            <a:off x="4497150" y="2611437"/>
            <a:ext cx="3878262" cy="4246563"/>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sp>
        <p:nvSpPr>
          <p:cNvPr id="3" name="Rectangle 2">
            <a:extLst>
              <a:ext uri="{FF2B5EF4-FFF2-40B4-BE49-F238E27FC236}">
                <a16:creationId xmlns:a16="http://schemas.microsoft.com/office/drawing/2014/main" id="{D5CFE194-266B-4DD3-930F-11AD833CE77D}"/>
              </a:ext>
            </a:extLst>
          </p:cNvPr>
          <p:cNvSpPr/>
          <p:nvPr/>
        </p:nvSpPr>
        <p:spPr>
          <a:xfrm>
            <a:off x="-34185" y="2396124"/>
            <a:ext cx="4661269" cy="3863815"/>
          </a:xfrm>
          <a:prstGeom prst="rect">
            <a:avLst/>
          </a:prstGeom>
        </p:spPr>
        <p:txBody>
          <a:bodyPr wrap="square">
            <a:spAutoFit/>
          </a:bodyPr>
          <a:lstStyle/>
          <a:p>
            <a:pPr marL="365760" marR="0" lvl="1" indent="-274320" algn="l" defTabSz="914400" rtl="0" eaLnBrk="1" fontAlgn="auto" latinLnBrk="0" hangingPunct="1">
              <a:lnSpc>
                <a:spcPct val="130000"/>
              </a:lnSpc>
              <a:spcBef>
                <a:spcPts val="0"/>
              </a:spcBef>
              <a:spcAft>
                <a:spcPts val="0"/>
              </a:spcAft>
              <a:buClr>
                <a:srgbClr val="4472C4"/>
              </a:buClr>
              <a:buSzTx/>
              <a:buFont typeface="+mj-lt"/>
              <a:buAutoNum type="arabicPeriod" startAt="9"/>
              <a:tabLst/>
              <a:defRPr/>
            </a:pPr>
            <a:r>
              <a:rPr kumimoji="0" lang="en-GB" sz="2400" b="1" i="0" u="none" strike="noStrike" kern="1200" cap="none" spc="0" normalizeH="0" baseline="0" noProof="0" dirty="0">
                <a:ln>
                  <a:noFill/>
                </a:ln>
                <a:solidFill>
                  <a:srgbClr val="C00000"/>
                </a:solidFill>
                <a:effectLst/>
                <a:uLnTx/>
                <a:uFillTx/>
                <a:latin typeface="Calibri"/>
                <a:ea typeface="+mn-ea"/>
                <a:cs typeface="Calibri" panose="020F0502020204030204" pitchFamily="34" charset="0"/>
              </a:rPr>
              <a:t>Scale</a:t>
            </a:r>
          </a:p>
          <a:p>
            <a:pPr marL="365760" marR="0" lvl="2" indent="0" algn="l" defTabSz="914400" rtl="0" eaLnBrk="1" fontAlgn="auto" latinLnBrk="0" hangingPunct="1">
              <a:lnSpc>
                <a:spcPct val="100000"/>
              </a:lnSpc>
              <a:spcBef>
                <a:spcPts val="0"/>
              </a:spcBef>
              <a:spcAft>
                <a:spcPts val="600"/>
              </a:spcAft>
              <a:buClr>
                <a:srgbClr val="4472C4"/>
              </a:buClr>
              <a:buSzTx/>
              <a:buFontTx/>
              <a:buNone/>
              <a:tabLst/>
              <a:defRPr/>
            </a:pPr>
            <a:r>
              <a:rPr kumimoji="0" lang="en-GB" sz="2400" b="0" i="0" u="none" strike="noStrike" kern="1200" cap="none" spc="0" normalizeH="0" baseline="0" noProof="0" dirty="0">
                <a:ln>
                  <a:noFill/>
                </a:ln>
                <a:solidFill>
                  <a:srgbClr val="564B3C"/>
                </a:solidFill>
                <a:effectLst/>
                <a:uLnTx/>
                <a:uFillTx/>
                <a:latin typeface="Calibri" panose="020F0502020204030204" pitchFamily="34" charset="0"/>
                <a:ea typeface="+mn-ea"/>
                <a:cs typeface="Calibri" panose="020F0502020204030204" pitchFamily="34" charset="0"/>
              </a:rPr>
              <a:t>Processes and methodologies needs to scale easily with size</a:t>
            </a:r>
          </a:p>
          <a:p>
            <a:pPr marL="365760" marR="0" lvl="1" indent="-274320" algn="l" defTabSz="914400" rtl="0" eaLnBrk="1" fontAlgn="auto" latinLnBrk="0" hangingPunct="1">
              <a:lnSpc>
                <a:spcPct val="130000"/>
              </a:lnSpc>
              <a:spcBef>
                <a:spcPts val="0"/>
              </a:spcBef>
              <a:spcAft>
                <a:spcPts val="0"/>
              </a:spcAft>
              <a:buClr>
                <a:srgbClr val="4472C4"/>
              </a:buClr>
              <a:buSzTx/>
              <a:buFont typeface="+mj-lt"/>
              <a:buAutoNum type="arabicPeriod" startAt="9"/>
              <a:tabLst/>
              <a:defRPr/>
            </a:pPr>
            <a:r>
              <a:rPr kumimoji="0" lang="en-GB" sz="2400" b="1" i="0" u="none" strike="noStrike" kern="1200" cap="none" spc="0" normalizeH="0" baseline="0" noProof="0" dirty="0">
                <a:ln>
                  <a:noFill/>
                </a:ln>
                <a:solidFill>
                  <a:srgbClr val="C00000"/>
                </a:solidFill>
                <a:effectLst/>
                <a:uLnTx/>
                <a:uFillTx/>
                <a:latin typeface="Calibri"/>
                <a:ea typeface="+mn-ea"/>
                <a:cs typeface="Calibri" panose="020F0502020204030204" pitchFamily="34" charset="0"/>
              </a:rPr>
              <a:t>Quality and Productivity</a:t>
            </a:r>
          </a:p>
          <a:p>
            <a:pPr marL="457200" marR="0" lvl="2" indent="0" algn="l" defTabSz="914400" rtl="0" eaLnBrk="1" fontAlgn="auto" latinLnBrk="0" hangingPunct="1">
              <a:lnSpc>
                <a:spcPct val="100000"/>
              </a:lnSpc>
              <a:spcBef>
                <a:spcPts val="0"/>
              </a:spcBef>
              <a:spcAft>
                <a:spcPts val="600"/>
              </a:spcAft>
              <a:buClr>
                <a:srgbClr val="4472C4"/>
              </a:buClr>
              <a:buSzTx/>
              <a:buFontTx/>
              <a:buNone/>
              <a:tabLst/>
              <a:defRPr/>
            </a:pPr>
            <a:r>
              <a:rPr kumimoji="0" lang="en-GB" sz="2400" b="0" i="0" u="none" strike="noStrike" kern="1200" cap="none" spc="0" normalizeH="0" baseline="0" noProof="0" dirty="0">
                <a:ln>
                  <a:noFill/>
                </a:ln>
                <a:solidFill>
                  <a:srgbClr val="564B3C"/>
                </a:solidFill>
                <a:effectLst/>
                <a:uLnTx/>
                <a:uFillTx/>
                <a:latin typeface="Calibri" panose="020F0502020204030204" pitchFamily="34" charset="0"/>
                <a:ea typeface="+mn-ea"/>
                <a:cs typeface="Calibri" panose="020F0502020204030204" pitchFamily="34" charset="0"/>
              </a:rPr>
              <a:t>Software quality which could be looked at as FLURPS+(efficiency or Maintainability) + </a:t>
            </a:r>
            <a:br>
              <a:rPr kumimoji="0" lang="en-GB" sz="2400" b="0" i="0" u="none" strike="noStrike" kern="1200" cap="none" spc="0" normalizeH="0" baseline="0" noProof="0" dirty="0">
                <a:ln>
                  <a:noFill/>
                </a:ln>
                <a:solidFill>
                  <a:srgbClr val="564B3C"/>
                </a:solidFill>
                <a:effectLst/>
                <a:uLnTx/>
                <a:uFillTx/>
                <a:latin typeface="Calibri" panose="020F0502020204030204" pitchFamily="34" charset="0"/>
                <a:ea typeface="+mn-ea"/>
                <a:cs typeface="Calibri" panose="020F0502020204030204" pitchFamily="34" charset="0"/>
              </a:rPr>
            </a:br>
            <a:r>
              <a:rPr kumimoji="0" lang="en-GB" sz="2400" b="0" i="0" u="none" strike="noStrike" kern="1200" cap="none" spc="0" normalizeH="0" baseline="0" noProof="0" dirty="0">
                <a:ln>
                  <a:noFill/>
                </a:ln>
                <a:solidFill>
                  <a:srgbClr val="564B3C"/>
                </a:solidFill>
                <a:effectLst/>
                <a:uLnTx/>
                <a:uFillTx/>
                <a:latin typeface="Calibri" panose="020F0502020204030204" pitchFamily="34" charset="0"/>
                <a:ea typeface="+mn-ea"/>
                <a:cs typeface="Calibri" panose="020F0502020204030204" pitchFamily="34" charset="0"/>
              </a:rPr>
              <a:t>Portability</a:t>
            </a:r>
          </a:p>
          <a:p>
            <a:pPr marL="365760" marR="0" lvl="1" indent="-274320" algn="l" defTabSz="914400" rtl="0" eaLnBrk="1" fontAlgn="auto" latinLnBrk="0" hangingPunct="1">
              <a:lnSpc>
                <a:spcPct val="130000"/>
              </a:lnSpc>
              <a:spcBef>
                <a:spcPts val="0"/>
              </a:spcBef>
              <a:spcAft>
                <a:spcPts val="0"/>
              </a:spcAft>
              <a:buClr>
                <a:srgbClr val="4472C4"/>
              </a:buClr>
              <a:buSzTx/>
              <a:buFont typeface="+mj-lt"/>
              <a:buAutoNum type="arabicPeriod" startAt="9"/>
              <a:tabLst/>
              <a:defRPr/>
            </a:pPr>
            <a:r>
              <a:rPr kumimoji="0" lang="en-GB" sz="2400" b="1" i="0" u="none" strike="noStrike" kern="1200" cap="none" spc="0" normalizeH="0" baseline="0" noProof="0" dirty="0">
                <a:ln>
                  <a:noFill/>
                </a:ln>
                <a:solidFill>
                  <a:srgbClr val="C00000"/>
                </a:solidFill>
                <a:effectLst/>
                <a:uLnTx/>
                <a:uFillTx/>
                <a:latin typeface="Calibri"/>
                <a:ea typeface="+mn-ea"/>
                <a:cs typeface="Calibri" panose="020F0502020204030204" pitchFamily="34" charset="0"/>
              </a:rPr>
              <a:t>Consistency and Repeatability</a:t>
            </a:r>
          </a:p>
        </p:txBody>
      </p:sp>
    </p:spTree>
    <p:extLst>
      <p:ext uri="{BB962C8B-B14F-4D97-AF65-F5344CB8AC3E}">
        <p14:creationId xmlns:p14="http://schemas.microsoft.com/office/powerpoint/2010/main" val="3581205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p:cNvSpPr>
            <a:spLocks noGrp="1" noChangeArrowheads="1"/>
          </p:cNvSpPr>
          <p:nvPr>
            <p:ph type="title" idx="4294967295"/>
          </p:nvPr>
        </p:nvSpPr>
        <p:spPr>
          <a:xfrm>
            <a:off x="-25400" y="304209"/>
            <a:ext cx="10007600" cy="928244"/>
          </a:xfrm>
        </p:spPr>
        <p:txBody>
          <a:bodyPr>
            <a:normAutofit/>
          </a:bodyPr>
          <a:lstStyle/>
          <a:p>
            <a:pPr algn="l" eaLnBrk="1" hangingPunct="1"/>
            <a:r>
              <a:rPr lang="en-US" sz="3600" b="1" dirty="0">
                <a:latin typeface="+mn-lt"/>
              </a:rPr>
              <a:t> </a:t>
            </a:r>
            <a:r>
              <a:rPr lang="en-US" sz="2400" b="1" dirty="0">
                <a:solidFill>
                  <a:schemeClr val="accent2"/>
                </a:solidFill>
                <a:latin typeface="+mn-lt"/>
              </a:rPr>
              <a:t>Summarily Software Engineering is for</a:t>
            </a:r>
            <a:endParaRPr lang="en-US" sz="3600" b="1" dirty="0">
              <a:solidFill>
                <a:schemeClr val="accent2"/>
              </a:solidFill>
              <a:latin typeface="+mn-lt"/>
            </a:endParaRPr>
          </a:p>
        </p:txBody>
      </p:sp>
      <p:sp>
        <p:nvSpPr>
          <p:cNvPr id="19461" name="Rectangle 3"/>
          <p:cNvSpPr>
            <a:spLocks noGrp="1" noChangeArrowheads="1"/>
          </p:cNvSpPr>
          <p:nvPr>
            <p:ph type="body" sz="half" idx="4294967295"/>
          </p:nvPr>
        </p:nvSpPr>
        <p:spPr>
          <a:xfrm>
            <a:off x="0" y="1232453"/>
            <a:ext cx="11452225" cy="5719676"/>
          </a:xfrm>
        </p:spPr>
        <p:txBody>
          <a:bodyPr numCol="2" spcCol="365760">
            <a:noAutofit/>
          </a:bodyPr>
          <a:lstStyle/>
          <a:p>
            <a:pPr marL="396000" indent="-396000" algn="just">
              <a:lnSpc>
                <a:spcPct val="100000"/>
              </a:lnSpc>
              <a:spcBef>
                <a:spcPts val="400"/>
              </a:spcBef>
            </a:pPr>
            <a:r>
              <a:rPr lang="en-US" sz="2400" b="1" dirty="0">
                <a:solidFill>
                  <a:srgbClr val="564B3C"/>
                </a:solidFill>
              </a:rPr>
              <a:t>Development of  BIG programs</a:t>
            </a:r>
          </a:p>
          <a:p>
            <a:pPr marL="396000" indent="-396000" algn="just">
              <a:lnSpc>
                <a:spcPct val="100000"/>
              </a:lnSpc>
              <a:spcBef>
                <a:spcPts val="400"/>
              </a:spcBef>
            </a:pPr>
            <a:r>
              <a:rPr lang="en-US" sz="2400" b="1" dirty="0">
                <a:solidFill>
                  <a:srgbClr val="C00000"/>
                </a:solidFill>
              </a:rPr>
              <a:t>Mastering complexity of these Large programs/Systems</a:t>
            </a:r>
          </a:p>
          <a:p>
            <a:pPr marL="396000" indent="-396000" algn="just">
              <a:lnSpc>
                <a:spcPct val="100000"/>
              </a:lnSpc>
              <a:spcBef>
                <a:spcPts val="400"/>
              </a:spcBef>
            </a:pPr>
            <a:r>
              <a:rPr lang="en-US" sz="2400" b="1" dirty="0"/>
              <a:t>Development of Software that is Evolving</a:t>
            </a:r>
          </a:p>
          <a:p>
            <a:pPr marL="396000" indent="-396000" algn="just">
              <a:lnSpc>
                <a:spcPct val="100000"/>
              </a:lnSpc>
              <a:spcBef>
                <a:spcPts val="400"/>
              </a:spcBef>
            </a:pPr>
            <a:r>
              <a:rPr lang="en-US" sz="2400" b="1" dirty="0">
                <a:solidFill>
                  <a:srgbClr val="C00000"/>
                </a:solidFill>
              </a:rPr>
              <a:t>Efficient development</a:t>
            </a:r>
          </a:p>
          <a:p>
            <a:pPr marL="396000" indent="-396000" algn="just">
              <a:lnSpc>
                <a:spcPct val="100000"/>
              </a:lnSpc>
              <a:spcBef>
                <a:spcPts val="400"/>
              </a:spcBef>
            </a:pPr>
            <a:r>
              <a:rPr lang="en-US" sz="2400" b="1" dirty="0">
                <a:solidFill>
                  <a:srgbClr val="564B3C"/>
                </a:solidFill>
              </a:rPr>
              <a:t>Supporting large teams,  teamwork and global development</a:t>
            </a:r>
          </a:p>
          <a:p>
            <a:pPr marL="396000" indent="-396000" algn="just">
              <a:lnSpc>
                <a:spcPct val="100000"/>
              </a:lnSpc>
              <a:spcBef>
                <a:spcPts val="400"/>
              </a:spcBef>
              <a:buClr>
                <a:srgbClr val="C00000"/>
              </a:buClr>
            </a:pPr>
            <a:r>
              <a:rPr lang="en-US" sz="2400" b="1" dirty="0">
                <a:solidFill>
                  <a:srgbClr val="C00000"/>
                </a:solidFill>
              </a:rPr>
              <a:t>Ensuring a process through which software being developed,  supports the users effectively</a:t>
            </a:r>
          </a:p>
          <a:p>
            <a:pPr marL="396000" indent="-396000" algn="just">
              <a:lnSpc>
                <a:spcPct val="100000"/>
              </a:lnSpc>
              <a:spcBef>
                <a:spcPts val="400"/>
              </a:spcBef>
              <a:buClr>
                <a:srgbClr val="C00000"/>
              </a:buClr>
            </a:pPr>
            <a:r>
              <a:rPr lang="en-US" sz="2400" b="1" dirty="0"/>
              <a:t>Ensuring that the right choices or decisions are made while working under constraints or supports the balancing act</a:t>
            </a:r>
          </a:p>
          <a:p>
            <a:pPr marL="396000" indent="-396000">
              <a:lnSpc>
                <a:spcPct val="100000"/>
              </a:lnSpc>
              <a:spcBef>
                <a:spcPts val="400"/>
              </a:spcBef>
            </a:pPr>
            <a:r>
              <a:rPr lang="en-US" sz="2400" b="1" dirty="0">
                <a:solidFill>
                  <a:srgbClr val="C00000"/>
                </a:solidFill>
              </a:rPr>
              <a:t>Ensuring the needs of visibility </a:t>
            </a:r>
            <a:br>
              <a:rPr lang="en-US" sz="2400" b="1" dirty="0">
                <a:solidFill>
                  <a:srgbClr val="C00000"/>
                </a:solidFill>
              </a:rPr>
            </a:br>
            <a:r>
              <a:rPr lang="en-US" sz="2400" b="1" dirty="0">
                <a:solidFill>
                  <a:srgbClr val="C00000"/>
                </a:solidFill>
              </a:rPr>
              <a:t>and continuity</a:t>
            </a:r>
            <a:endParaRPr lang="en-US" sz="2400" b="1" u="sng" dirty="0">
              <a:solidFill>
                <a:srgbClr val="C00000"/>
              </a:solidFill>
            </a:endParaRPr>
          </a:p>
        </p:txBody>
      </p:sp>
    </p:spTree>
    <p:extLst>
      <p:ext uri="{BB962C8B-B14F-4D97-AF65-F5344CB8AC3E}">
        <p14:creationId xmlns:p14="http://schemas.microsoft.com/office/powerpoint/2010/main" val="2154124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46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46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46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46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46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46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46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946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grpSp>
        <p:nvGrpSpPr>
          <p:cNvPr id="245" name="Google Shape;245;p16"/>
          <p:cNvGrpSpPr/>
          <p:nvPr/>
        </p:nvGrpSpPr>
        <p:grpSpPr>
          <a:xfrm>
            <a:off x="313844" y="349466"/>
            <a:ext cx="11518407" cy="6218388"/>
            <a:chOff x="313844" y="349466"/>
            <a:chExt cx="11518407" cy="6218388"/>
          </a:xfrm>
        </p:grpSpPr>
        <p:sp>
          <p:nvSpPr>
            <p:cNvPr id="246" name="Google Shape;246;p16"/>
            <p:cNvSpPr/>
            <p:nvPr/>
          </p:nvSpPr>
          <p:spPr>
            <a:xfrm>
              <a:off x="11786532" y="360726"/>
              <a:ext cx="45719" cy="1066895"/>
            </a:xfrm>
            <a:prstGeom prst="rect">
              <a:avLst/>
            </a:prstGeom>
            <a:solidFill>
              <a:srgbClr val="F4B0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7" name="Google Shape;247;p16"/>
            <p:cNvSpPr/>
            <p:nvPr/>
          </p:nvSpPr>
          <p:spPr>
            <a:xfrm rot="5400000">
              <a:off x="11275944" y="-161122"/>
              <a:ext cx="45719" cy="1066895"/>
            </a:xfrm>
            <a:prstGeom prst="rect">
              <a:avLst/>
            </a:prstGeom>
            <a:solidFill>
              <a:srgbClr val="F4B0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8" name="Google Shape;248;p16"/>
            <p:cNvSpPr/>
            <p:nvPr/>
          </p:nvSpPr>
          <p:spPr>
            <a:xfrm rot="5400000">
              <a:off x="824432" y="6011547"/>
              <a:ext cx="45719" cy="1066895"/>
            </a:xfrm>
            <a:prstGeom prst="rect">
              <a:avLst/>
            </a:prstGeom>
            <a:solidFill>
              <a:srgbClr val="F4B0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9" name="Google Shape;249;p16"/>
            <p:cNvSpPr/>
            <p:nvPr/>
          </p:nvSpPr>
          <p:spPr>
            <a:xfrm rot="10800000">
              <a:off x="313844" y="5489699"/>
              <a:ext cx="45719" cy="1066895"/>
            </a:xfrm>
            <a:prstGeom prst="rect">
              <a:avLst/>
            </a:prstGeom>
            <a:solidFill>
              <a:srgbClr val="F4B08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p2"/>
          <p:cNvPicPr preferRelativeResize="0"/>
          <p:nvPr/>
        </p:nvPicPr>
        <p:blipFill rotWithShape="1">
          <a:blip r:embed="rId3">
            <a:alphaModFix/>
          </a:blip>
          <a:srcRect/>
          <a:stretch/>
        </p:blipFill>
        <p:spPr>
          <a:xfrm>
            <a:off x="4366811" y="2585168"/>
            <a:ext cx="3458378" cy="3350412"/>
          </a:xfrm>
          <a:prstGeom prst="rect">
            <a:avLst/>
          </a:prstGeom>
          <a:noFill/>
          <a:ln>
            <a:noFill/>
          </a:ln>
        </p:spPr>
      </p:pic>
      <p:sp>
        <p:nvSpPr>
          <p:cNvPr id="119" name="Google Shape;119;p2"/>
          <p:cNvSpPr txBox="1"/>
          <p:nvPr/>
        </p:nvSpPr>
        <p:spPr>
          <a:xfrm>
            <a:off x="165254" y="1540102"/>
            <a:ext cx="6389784"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accent2"/>
                </a:solidFill>
                <a:latin typeface="Calibri"/>
                <a:ea typeface="Calibri"/>
                <a:cs typeface="Calibri"/>
                <a:sym typeface="Calibri"/>
              </a:rPr>
              <a:t>Context of Software Engineering</a:t>
            </a:r>
            <a:endParaRPr sz="4400" b="1">
              <a:solidFill>
                <a:schemeClr val="accent2"/>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3"/>
          <p:cNvSpPr txBox="1">
            <a:spLocks noGrp="1"/>
          </p:cNvSpPr>
          <p:nvPr>
            <p:ph type="title" idx="4294967295"/>
          </p:nvPr>
        </p:nvSpPr>
        <p:spPr>
          <a:xfrm>
            <a:off x="29324" y="240160"/>
            <a:ext cx="7416824" cy="103942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Objectives for this capsule</a:t>
            </a:r>
            <a:endParaRPr/>
          </a:p>
        </p:txBody>
      </p:sp>
      <p:sp>
        <p:nvSpPr>
          <p:cNvPr id="126" name="Google Shape;126;p3"/>
          <p:cNvSpPr txBox="1"/>
          <p:nvPr/>
        </p:nvSpPr>
        <p:spPr>
          <a:xfrm>
            <a:off x="117389" y="1279587"/>
            <a:ext cx="6867305" cy="3414461"/>
          </a:xfrm>
          <a:prstGeom prst="rect">
            <a:avLst/>
          </a:prstGeom>
          <a:noFill/>
          <a:ln>
            <a:noFill/>
          </a:ln>
        </p:spPr>
        <p:txBody>
          <a:bodyPr spcFirstLastPara="1" wrap="square" lIns="91425" tIns="45700" rIns="91425" bIns="45700" anchor="t" anchorCtr="0">
            <a:spAutoFit/>
          </a:bodyPr>
          <a:lstStyle/>
          <a:p>
            <a:pPr marL="457200" marR="0" lvl="0" indent="-274320" algn="l" rtl="0">
              <a:lnSpc>
                <a:spcPct val="130000"/>
              </a:lnSpc>
              <a:spcBef>
                <a:spcPts val="0"/>
              </a:spcBef>
              <a:spcAft>
                <a:spcPts val="0"/>
              </a:spcAft>
              <a:buClr>
                <a:schemeClr val="dk1"/>
              </a:buClr>
              <a:buSzPts val="2400"/>
              <a:buFont typeface="Arial"/>
              <a:buChar char="•"/>
            </a:pPr>
            <a:r>
              <a:rPr lang="en-US" sz="2400" b="1">
                <a:solidFill>
                  <a:schemeClr val="dk1"/>
                </a:solidFill>
                <a:latin typeface="Calibri"/>
                <a:ea typeface="Calibri"/>
                <a:cs typeface="Calibri"/>
                <a:sym typeface="Calibri"/>
              </a:rPr>
              <a:t>Why Software Engineering</a:t>
            </a:r>
            <a:endParaRPr/>
          </a:p>
          <a:p>
            <a:pPr marL="457200" marR="0" lvl="0" indent="-274320" algn="l" rtl="0">
              <a:lnSpc>
                <a:spcPct val="130000"/>
              </a:lnSpc>
              <a:spcBef>
                <a:spcPts val="0"/>
              </a:spcBef>
              <a:spcAft>
                <a:spcPts val="0"/>
              </a:spcAft>
              <a:buClr>
                <a:schemeClr val="dk1"/>
              </a:buClr>
              <a:buSzPts val="2400"/>
              <a:buFont typeface="Arial"/>
              <a:buChar char="•"/>
            </a:pPr>
            <a:r>
              <a:rPr lang="en-US" sz="2400" b="1">
                <a:solidFill>
                  <a:schemeClr val="dk1"/>
                </a:solidFill>
                <a:latin typeface="Calibri"/>
                <a:ea typeface="Calibri"/>
                <a:cs typeface="Calibri"/>
                <a:sym typeface="Calibri"/>
              </a:rPr>
              <a:t>What is Software</a:t>
            </a:r>
            <a:endParaRPr/>
          </a:p>
          <a:p>
            <a:pPr marL="457200" marR="0" lvl="0" indent="-274320" algn="l" rtl="0">
              <a:lnSpc>
                <a:spcPct val="130000"/>
              </a:lnSpc>
              <a:spcBef>
                <a:spcPts val="0"/>
              </a:spcBef>
              <a:spcAft>
                <a:spcPts val="0"/>
              </a:spcAft>
              <a:buClr>
                <a:schemeClr val="dk1"/>
              </a:buClr>
              <a:buSzPts val="2400"/>
              <a:buFont typeface="Arial"/>
              <a:buChar char="•"/>
            </a:pPr>
            <a:r>
              <a:rPr lang="en-US" sz="2400" b="1">
                <a:solidFill>
                  <a:schemeClr val="dk1"/>
                </a:solidFill>
                <a:latin typeface="Calibri"/>
                <a:ea typeface="Calibri"/>
                <a:cs typeface="Calibri"/>
                <a:sym typeface="Calibri"/>
              </a:rPr>
              <a:t>What are Software products </a:t>
            </a:r>
            <a:endParaRPr/>
          </a:p>
          <a:p>
            <a:pPr marL="457200" marR="0" lvl="0" indent="-274320" algn="l" rtl="0">
              <a:lnSpc>
                <a:spcPct val="130000"/>
              </a:lnSpc>
              <a:spcBef>
                <a:spcPts val="0"/>
              </a:spcBef>
              <a:spcAft>
                <a:spcPts val="0"/>
              </a:spcAft>
              <a:buClr>
                <a:schemeClr val="dk1"/>
              </a:buClr>
              <a:buSzPts val="2400"/>
              <a:buFont typeface="Arial"/>
              <a:buChar char="•"/>
            </a:pPr>
            <a:r>
              <a:rPr lang="en-US" sz="2400" b="1">
                <a:solidFill>
                  <a:schemeClr val="dk1"/>
                </a:solidFill>
                <a:latin typeface="Calibri"/>
                <a:ea typeface="Calibri"/>
                <a:cs typeface="Calibri"/>
                <a:sym typeface="Calibri"/>
              </a:rPr>
              <a:t>What is Engineering</a:t>
            </a:r>
            <a:endParaRPr/>
          </a:p>
          <a:p>
            <a:pPr marL="457200" marR="0" lvl="0" indent="-274320" algn="l" rtl="0">
              <a:lnSpc>
                <a:spcPct val="130000"/>
              </a:lnSpc>
              <a:spcBef>
                <a:spcPts val="0"/>
              </a:spcBef>
              <a:spcAft>
                <a:spcPts val="0"/>
              </a:spcAft>
              <a:buClr>
                <a:schemeClr val="dk1"/>
              </a:buClr>
              <a:buSzPts val="2400"/>
              <a:buFont typeface="Arial"/>
              <a:buChar char="•"/>
            </a:pPr>
            <a:r>
              <a:rPr lang="en-US" sz="2400" b="1">
                <a:solidFill>
                  <a:schemeClr val="dk1"/>
                </a:solidFill>
                <a:latin typeface="Calibri"/>
                <a:ea typeface="Calibri"/>
                <a:cs typeface="Calibri"/>
                <a:sym typeface="Calibri"/>
              </a:rPr>
              <a:t>What is Software Engineering</a:t>
            </a:r>
            <a:endParaRPr/>
          </a:p>
          <a:p>
            <a:pPr marL="457200" marR="0" lvl="0" indent="-274320" algn="l" rtl="0">
              <a:lnSpc>
                <a:spcPct val="130000"/>
              </a:lnSpc>
              <a:spcBef>
                <a:spcPts val="0"/>
              </a:spcBef>
              <a:spcAft>
                <a:spcPts val="0"/>
              </a:spcAft>
              <a:buClr>
                <a:schemeClr val="dk1"/>
              </a:buClr>
              <a:buSzPts val="2400"/>
              <a:buFont typeface="Arial"/>
              <a:buChar char="•"/>
            </a:pPr>
            <a:r>
              <a:rPr lang="en-US" sz="2400" b="1">
                <a:solidFill>
                  <a:schemeClr val="dk1"/>
                </a:solidFill>
                <a:latin typeface="Calibri"/>
                <a:ea typeface="Calibri"/>
                <a:cs typeface="Calibri"/>
                <a:sym typeface="Calibri"/>
              </a:rPr>
              <a:t>Contrasting Computer Science and Software Engineering</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4"/>
          <p:cNvSpPr txBox="1">
            <a:spLocks noGrp="1"/>
          </p:cNvSpPr>
          <p:nvPr>
            <p:ph type="title" idx="4294967295"/>
          </p:nvPr>
        </p:nvSpPr>
        <p:spPr>
          <a:xfrm>
            <a:off x="11017" y="503429"/>
            <a:ext cx="10515600" cy="57785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Look at the Pictures</a:t>
            </a:r>
            <a:endParaRPr/>
          </a:p>
        </p:txBody>
      </p:sp>
      <p:pic>
        <p:nvPicPr>
          <p:cNvPr id="132" name="Google Shape;132;p4"/>
          <p:cNvPicPr preferRelativeResize="0"/>
          <p:nvPr/>
        </p:nvPicPr>
        <p:blipFill rotWithShape="1">
          <a:blip r:embed="rId3">
            <a:alphaModFix/>
          </a:blip>
          <a:srcRect/>
          <a:stretch/>
        </p:blipFill>
        <p:spPr>
          <a:xfrm>
            <a:off x="116314" y="1383357"/>
            <a:ext cx="4016072" cy="2304256"/>
          </a:xfrm>
          <a:prstGeom prst="rect">
            <a:avLst/>
          </a:prstGeom>
          <a:noFill/>
          <a:ln>
            <a:noFill/>
          </a:ln>
        </p:spPr>
      </p:pic>
      <p:pic>
        <p:nvPicPr>
          <p:cNvPr id="133" name="Google Shape;133;p4" descr="http://dd508hmafkqws.cloudfront.net/sites/default/files/styles/article_node_view/public/Sensex-Bombay-Nifty_0_0_0_0_0_0_0_0_0_0_0.jpg"/>
          <p:cNvPicPr preferRelativeResize="0"/>
          <p:nvPr/>
        </p:nvPicPr>
        <p:blipFill rotWithShape="1">
          <a:blip r:embed="rId4">
            <a:alphaModFix/>
          </a:blip>
          <a:srcRect/>
          <a:stretch/>
        </p:blipFill>
        <p:spPr>
          <a:xfrm>
            <a:off x="4265853" y="1383356"/>
            <a:ext cx="4177308" cy="2304257"/>
          </a:xfrm>
          <a:prstGeom prst="rect">
            <a:avLst/>
          </a:prstGeom>
          <a:noFill/>
          <a:ln>
            <a:noFill/>
          </a:ln>
        </p:spPr>
      </p:pic>
      <p:pic>
        <p:nvPicPr>
          <p:cNvPr id="134" name="Google Shape;134;p4" descr="http://cdn.playbuzz.com/cdn/397ad604-f252-4be3-8b04-27768bf7c10e/fcd417c4-0738-4cc3-be5a-5c5cf8c8c54d.jpg"/>
          <p:cNvPicPr preferRelativeResize="0"/>
          <p:nvPr/>
        </p:nvPicPr>
        <p:blipFill rotWithShape="1">
          <a:blip r:embed="rId5">
            <a:alphaModFix/>
          </a:blip>
          <a:srcRect/>
          <a:stretch/>
        </p:blipFill>
        <p:spPr>
          <a:xfrm>
            <a:off x="116314" y="4057623"/>
            <a:ext cx="4016072" cy="2312789"/>
          </a:xfrm>
          <a:prstGeom prst="rect">
            <a:avLst/>
          </a:prstGeom>
          <a:noFill/>
          <a:ln>
            <a:noFill/>
          </a:ln>
        </p:spPr>
      </p:pic>
      <p:pic>
        <p:nvPicPr>
          <p:cNvPr id="135" name="Google Shape;135;p4"/>
          <p:cNvPicPr preferRelativeResize="0"/>
          <p:nvPr/>
        </p:nvPicPr>
        <p:blipFill rotWithShape="1">
          <a:blip r:embed="rId6">
            <a:alphaModFix/>
          </a:blip>
          <a:srcRect/>
          <a:stretch/>
        </p:blipFill>
        <p:spPr>
          <a:xfrm>
            <a:off x="4265853" y="4057623"/>
            <a:ext cx="4168676" cy="2308473"/>
          </a:xfrm>
          <a:prstGeom prst="rect">
            <a:avLst/>
          </a:prstGeom>
          <a:noFill/>
          <a:ln>
            <a:noFill/>
          </a:ln>
        </p:spPr>
      </p:pic>
      <p:sp>
        <p:nvSpPr>
          <p:cNvPr id="136" name="Google Shape;136;p4"/>
          <p:cNvSpPr txBox="1"/>
          <p:nvPr/>
        </p:nvSpPr>
        <p:spPr>
          <a:xfrm>
            <a:off x="6534134" y="4202463"/>
            <a:ext cx="169950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Amazon.com</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5"/>
          <p:cNvSpPr txBox="1">
            <a:spLocks noGrp="1"/>
          </p:cNvSpPr>
          <p:nvPr>
            <p:ph type="title" idx="4294967295"/>
          </p:nvPr>
        </p:nvSpPr>
        <p:spPr>
          <a:xfrm>
            <a:off x="36203" y="432118"/>
            <a:ext cx="7200800" cy="71637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What’s expected from these</a:t>
            </a:r>
            <a:endParaRPr/>
          </a:p>
        </p:txBody>
      </p:sp>
      <p:sp>
        <p:nvSpPr>
          <p:cNvPr id="143" name="Google Shape;143;p5" descr="data:image/jpeg;base64,/9j/4AAQSkZJRgABAQAAAQABAAD/2wCEAAkGBxISEhUQEhIVFRUVFRUVFRUVFhUVFhUVFRUWFxUVFRUYHSggGBolHRUVITEhJSkrLi4uFx8zODMtNygtLisBCgoKDg0OGhAQGy0lHSUtLS0tLS0tLS0tLS0tLS0tLS0tLS0tLS0tLS0tLS0tLS0tLS0tLS0tLS0tLS0tLS0tLf/AABEIAKQBNAMBIgACEQEDEQH/xAAcAAACAgMBAQAAAAAAAAAAAAAAAQIDBAUGBwj/xABCEAACAQIDBAgEAQkHBQEAAAABAgADEQQSIQUGMUETIlFhcYGRoQcycrFCFDNDUlNiksHRFSNjgrLC0hckVKLxFv/EABkBAQEBAQEBAAAAAAAAAAAAAAABAgMEBf/EACsRAQACAQMEAQIFBQAAAAAAAAABAhEDEjEEEyFBUSKRMkJxgaEFYbHR8P/aAAwDAQACEQMRAD8A3AhGITswUI4WkAIxACSAlCtHaSAkgsogBJBZYFkwsqZVZY7S4JDJCKssYSXLTkgkqMc04BJlZJIUoFCpLVpywUpYqQqApCSFCXKssCwKVoyxaUuAkgJMiro5IUpcokrSZFIoxijL7QjK4U9FGKUuCyYWMkK1SSySwSdpMijJJBJblhaMqqyxZZaRFaEwryyNpcRIkQqq0iRLisRWEU5Y5ZlilHGWhaShIFaFpK0LQpCSEAJICVAJNREBLFlTJqJYqxCTUQJASWWISQlDCx5IAxiQILJZYwZISgAkwIASYkAoklWNZNYDAkhGBJASBCElJKsKgqywJJqsmBJkVhZMLJASVpFQCSQEccCNoR3lbVIEoWkFYmWQFaRtJGECFoWkoGBDLCOOUcOIQEYhBHFGIDEkJESYlJSEmJASQlRYsmDKxJCBaDHICSgTEcgDGDCLQZMSkGWKYVYJMSsGSECYMmpkBJrIi0GTErWTBhUwJMSvNFnkF4MDUAlF4owMlaklnmGTFnMYXLNDyV5hLVk+mjBlkGRyynpYdJGBkCF5jGrI9LGBl3heYnTQNeMGWVmkC8xWrSs15cGWYakJhdLCMGXI4rEsguKT1Po6P7MwmjxW+lGkbVaGJp97UgB65tfKdHBlBFjqOw6iZVpMLvlgX4Vwv1q6e5FvebnA4unWUvRqJUVbZijKwXMbC9jpc6TS7R3RwdbU0gjfrU+ofQaH0nOY7cCqt+grBgfwv1W7fmGh9pJmw9ECyU8irNjsIMlQOqn8LgPTNuziPSbLZG+70gFakrKP1WZTbwbN/KWLR7Jic+HpgkhOYwW/WEfR89I/vLmHql/tN/gtoUa35qtTfuVgT/DxmomGZiWXJAxZSICVEwZISsGSBgTBkgZWDJAyiwSYMqvGDILg0mGlAkwYF4MmplCmTVoVepkg0pDR5pBdmkc8qvFCLTUh0sgIZDAsFSO8qy24kCRTE09QGBI42PDxjMKuBhKDiVHZ2zBxO3qSfNUUceY5cdBJ5niGZtEcy21oXHMzlMRvdRHyln+T5V5ObA68hxMxv/1DEi1Jst3B11sPkIHfNbL/AAncr8/9y6+viFXkT3Djp/LvlVPHAmxQi4JFyDe1r8Ce2cnX2+xysqstjrccVJBI9veNNv3sSjaAjtJuRrw7prtWZjXrLsVroeU12O2/g6T9FUrZX0utibX1FyBpy4maanvGo4o48pj1K2Beoa1TDgueLMhN9ABft0AknSv6arr6efqbujt3D1GyLVAa9srBkN+QGYC8zC01+H2thCAuWkABYAoosOwAjhM2jXouOoyjjpe48uyIi0fihrfSfwylmhDLCBpIQhMNCMGRjkGBvDgOnoMlrsOsn1Dl5i4855nRwi1GC6AnmdJ64pnB7x0hh6zL0aslTrpccLnrDyP3E9vTTFomkxl5eprMYvVzr7KIbLcA/vae/ZLq+wa1MZqhRRfq3a5bvXLe/jNzWoFk6+VMouCLsR4ns4R4HFBCKWIQOvIkagdqNxt3S6nSVtGdPn4ctLrLVnF+PlrsHtDHUvzVepYclfpF/gN7eYm0wu/+LTSolKp4oUb1Qge02WN2DhygejnLsRlpjrhu0g8QB3zD2hu5jBZlUEW/CQzeBv8AynzsWr4fRzE+WzwnxEoHSrh6id6MtQejZTN3hd6cBU4YlV7qivT9yMvvPM8Xg2vaorA99x7GY64IfreoI9xeN8wbYl7ZhitQXpOlQf4bq/8ApJljUyOII8dJ4Y+z3BBUXPIgi/tqJsMPtzH0PlxNZR+qahceSMT9pqNT5TY9htJWnl2G+IeOX5jSqfXSW/qmUzbYb4mH9JhEPfTqMvswaXuQm2XeCSE5TD/EXBt89HEJ4dG4+4M2NDfPZzfp3X66L/dbiXfCbZb0GMGYdPbuAYdTFUmPYzGn/qExKm3XvanRpnkDnzX8AouZusbuJc9S+z1P7RMt2oJ4Szoz4TX4c4ltarrTHYq6+VyfcCZatSHFmbxNvtaJjHsrabesfrhdYczEaiicRvnvEcPSevTPMJTTlcm1yeJ0BM5bZ29leshapXFOxTgDrZidAoJN7WI/rJWu623PkvM1jOHrlXGqoJJAABJJIAAHE+EwK+3KYOUuL5xTt++UzgH/AC6zy3FbxqAQKbVTlqrer1Vy1mDOMim5Gg4kcJptobwYipcs+QE3IpjICbW1K6nQAanlO8dJeeWY1YmHp+0t6qQpq/blOV7KbHS5XU6Xvwmgxu/IUEqGOuXQZbWubXfUcezlPPDXy3zBusoPZcXBDC/EaSezj0tTo7A3sQGJN2uFueFwFd2sOOWdo0aU58pi1m7x+9tSoSeRy6MzNbKSdALDXQHTlNb/AG7VJslrksQFRSbubta4JldehTcJX6qIXsVzKv8AdKeIViDmI7NLgnnM3E72IG/uqAChWUahPmIvot9LADjzMW1KxxVa6UQqFbHOONUDME1Y0+sbWWxI16w0tzlw2PiWGZ6wtmKfMzHNmCAeBN9ewXmuqbxYmp8pAylql1XUakknNfQX9h2TXvVd0LGqWyhcyMTwuVUjk1tPDNOc6tv7Q6duG52xTXDZVSoXY5swYKQADZWtra+vE8Jq6mPduLG3ICwHoJrg8WeWOorEfMtdtnjFt+sfIwG0H/XbyYzAuZudhbr4vGsFoqDcE5mdVFlNidTfQ90zPVTjOCNKGONrVR+lf+Nv6zZbHqY7F1RSwzVGY2ucxyoObO34Rxne7C+ENJLNjKxqH9nSuieBc9Y+Vp3+A2fRw6ClQprTQfhUW17SeJPeZznWtJtrCrZGDNGjTpM/SMigM5/E3EnuFzp3QmWYTA50QijnNRFCEKkDNLvfgOloFgOtT64+n8Y9NfKbiMTdLTS0Whm9d1Zh5lg9oFOK5rCyngQOy/ZM3one3TIbW6rL+EnmQL35TF21gOhrPT/De6/SdR/TylCYhwAA7ADgASJ9yKxaItX2+LeJicN1s/H1MK2RrlTwI+69h7p2mC2krqDmuDwbt7j2GeYMzOeLMe8kzf7uhkbr1Ai8wdb+XbOHUdLvjdHLel1fZ+m3DuqoVhZ1DDsYAj3mj2tsGkQOhosajHQITl7y19AJu6O0MPTFs1+evDtvaYWK32pUwRTW/foonzeza3iIfQt1OnTmWnxe4OLdQVZO0rcqb9gY8fac5jNj4nDno6lNlHIMFdDz0vdZvsZvpWqXUPlF7dXS3iePOamrtMk3aoSe65/Fbie7Wbjo4/NP2jLz2/qNvyU+84aJaYv1luDyU5bd40I9pS9EXsP5D17DNnisQGJ1tfnpcjvkqOGZVulNqpte6qSq3F9TbjPPq9Pan6PZo9TXU8cS1uHwJY2DL4X1m1obJtxJPtNNXZ24nTsHCRfHVVXKtV1HZcE+TEG04PS6U0qNIXqMq+J1/qZ2Wx8alOkpQC7C+bQ8eFj2TxSpg3qHOoJsdS7Elj58p3WzNrFqSh9HUWYEgnTgdOXZNVnDMx4dliNrE85rlxZFRnL6MAALniPbtmhrY64421B9Df05ecT4/S9xx7Rf0l3JiGFvXjOlolOaVFJHqv8Aui3Tqfk9OpiOjp1AqgFavyHMwGvZNRtnEFahqKMyN8w7DzB7L8ZTtbb9NsN+TUlbrMrVGa3BdQq2OutjfuEROZyre7c34p1UNOnhMOGIsWC3C6GxRtDfXhrwHffk2xx7u+01we1xbkR/8k6dSxuFHP5gCNedjp63ns0uojTjlznSiZSqVBHhsY1Ng62urBgSL6j+UrpUGY5QCT2AEn0E6XZu4teouapUSiOxrl7fSOHmZyv1E3nw3FYhzeJxLVGLsbk+3cO6U5p6HR3JwaANUrVKn05UU/c+80VajTo40ikgyI6lVfrggBTZs3EE/ecrXthqMOdoUHqGyIznsUFj6CdDgdw9pVrEYV1B51MtIDTmGsR6T6CwzoEU00VFZQQFAUWIuNB4yRrGXbLG55Bs/wCDuJbWtiKVPuUNUP8AtHvOn2d8JsCmtWpWrHszCmvouvvO26SGeXbCbpcDv1uVgQuGWiEwvXylhbrhigscxuzDjcngG7ROn3Y3Qw+CAdGLvlIzk2FiNbKNNeOt5pd/91q2MYVaJpkikaeSoSMvWY5kIBFzmsQbfKvZNvuXsqrhMHTw9ZwzqWJsSVUMxIRSeQjzM49Lnw37vKy0jmivNMi8ciYSjlsfjlogFkqtflTpvUPnlBt5zRvvpTU2bC4xR2tRsP8AVOptCc2nKpv5gjoWqKew02v7XmTS3wwJ/TW+qnVX3Kzd1sMj/Mit9Sg/ea6tu3g244an4quU+q2k8kYFPePBnhiqPm4X7zMoY+i/yVqbfS6n7GaPF7oYFVLsGpqOJ6RrD+K84PeSlhabgUGZha5L5TzPCwBHDnEZmcLOHom8mymxIDUhd6bZWuQoykA/M1gQLj1M0o3bZQXd6VgLn+9WwA4kkXnn1LaTL8t1+lmX7GZ+F3lxCcHY/Wxe38V57NHrNSldkQ82r0lLzumZdgMOqgE1qSqeBUOwPgQtjIOaHPEMfppH7sROZxm9NatbpWzW4AcBeFPa1GwurE8wTYeVteyenv3mPqt/h4rdHEW+mvj9/wDbpmxlDM1zVNweAUaZfPlMNsVhhwou3H5qluPHgvdOfbaFMm9/DjoOyTG1VAsG9uM55j3P8tdu3qP4dD+VJYsuGTT9Z6jacL8QOMqqbSsNKeHHYAmY+5Npzz7WGvWJvx535/0mM+0uwTE3r7luNG88Q6T+3K4+Vwv0oi/YTGrbTqt81Vz4sbel5zp2g3YOBt3d8qq4xiMpN7G4J4jS1vDhp3TnOvSOIdo6e88y6Ktj6Six1PcdbzXtjka/G/ADtvwtMPBbLr1vzdKo/wBKMR62tNqdycaENR6PRqBdmqPTRQO8ltJw1dSt+KvRpaXbjGfu6LDbNCUgWtouZiDcA8WsefOcW21HFRnU/Mb2OoAHAeNuc2CYStSXolqUqi1ab2yVs6p1gCTbQEX4W53lG6+y6eJxCYes70w5KKyBW64F7G9rA8L66zzujEqbXrHmB4ACUtj6p4ufYT2HBfDbAU9XFSqf3nsPRAJHfHdSh+SH8np0KATruxQl2yjRVcai+o58RN7JTdDyDDUKtZ1por1HYgKBdiSeAAnVYH4a7QqfNSSkP8R1v6LmPtOm+Fe7xX/vKiW6v91wNybhm04WsR5z0JqhitcwWth5Nifhbi1KhGpVbjUhygQ9huLnxAnObe2MmDJp1MQj1v2VAFguv6SqwAB7gD32nvQqxsysLMoYcwQD95rtwzvl41gMeKY6gAH7oHDxHGZv9tHgTxnRbe3DzvnwpSmpAvTa4VbadTKDp3GYNH4c1z89ekPDOx+wmNsw1mHPYzHHoii3OXrAm2utyNPOY+x0GIqrUHHq5h3iwB8wBO7w3w7QWNTEse0IgX3Yn7Te7G3XweFbPRojP+0c5mHgTovkBNRWZN0Q3WHXLTRD+FFU+QAks0pLwzTq58r80WaVZoZoJXZ4ZpTeMGUWgwvK80M0CwtFI54QrUwhEZzaBihCBXicOlRTTqIrqbXVgCDY3Gh75psTuXgH44cL9DOnsDab2OQchX+HODPytVX/ADAgeomtq/DEXOTFG3INTufMg6zv4pVy83Hwyrf+TT7uq0g3wzxHKvS9HH8p6VeAMYTMvNP+mmJ/bUf/AH/4x/8ATTEftqXq/wDxnpl4Rg3S82Hwxrf+RSHkx/lLqPwva/XxS2/dQk+5nogMYMbYN0uTwnw5wafM1Sof3iAv8IH85v8AA7BwdH83hqY7yoZvVrmZt4S4hnMr1qchoO6azefAviKHR0yMyurgMbK2W/VJ5cbg9oEzRJAyo8pfcXHtiAejWmrkZnSotkXgQbEEmw5DW87rZW5GDw1cYin0hK3KKzXVCRa40uT4kzfh4ZpmKRDU2laDrPM98t+KpavhlpJ0QZqYJJ6TPTYjPbhlzL8pBuJ6QDNVtPdjBYhmerQUu1ruCysbc7qRrpxlmJnhmOfLxzC/lhBrYcYmzMVZ6ZqHNU0axKc+sD5z3HZBq/k9Hp/zvRp0nC+ewve2l+3vj2ZgaWHpijRTIi3sASdTxJJ1JmQTFa4atbKV4w0heF5phYGjzysGMGBPPDNIXheFTvHeV3jvKJ3jvK7x3gWXheV3jvAneO8rvHeBO8JC8IMMGIxxTk2UUcUAjihAIoGKUBkRHCA44hGIQ7R2iEYlQRiISQhAJKKOMgEcUcuQCSkRJQYOORvGIQ4WhHeFwUYhC8oI7xQgOOQjgSvC8jCBK8d5GF4EwYXkIXgWAwleaEKxojHFObRRRmKAQhFCiKOKEKAhJAQBRGBGBJWhJK0cLQtKhCOFo4CkoASQEBAQtJ2hCI2haShaUAheMwgEV47QtAIQhaUAMIRwFGIZYWhRHGBC0CJhHaOURhHCEIwhaEnhcQx4QhMNFFCESFCEIAYoQgAEmBCEIkBJQhCQIQhAQjtCEqmJKEIQwIQhCSIzCEKLRQhCHAwhAIxCEoIxFCD2cYhCJPgQMIQqN4XhCaJBiMIQoBhCEiP/2Q=="/>
          <p:cNvSpPr/>
          <p:nvPr/>
        </p:nvSpPr>
        <p:spPr>
          <a:xfrm>
            <a:off x="1679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144" name="Google Shape;144;p5"/>
          <p:cNvPicPr preferRelativeResize="0"/>
          <p:nvPr/>
        </p:nvPicPr>
        <p:blipFill rotWithShape="1">
          <a:blip r:embed="rId3">
            <a:alphaModFix/>
          </a:blip>
          <a:srcRect/>
          <a:stretch/>
        </p:blipFill>
        <p:spPr>
          <a:xfrm>
            <a:off x="108600" y="1191979"/>
            <a:ext cx="3733121" cy="2304256"/>
          </a:xfrm>
          <a:prstGeom prst="rect">
            <a:avLst/>
          </a:prstGeom>
          <a:noFill/>
          <a:ln>
            <a:noFill/>
          </a:ln>
        </p:spPr>
      </p:pic>
      <p:pic>
        <p:nvPicPr>
          <p:cNvPr id="145" name="Google Shape;145;p5" descr="http://dd508hmafkqws.cloudfront.net/sites/default/files/styles/article_node_view/public/Sensex-Bombay-Nifty_0_0_0_0_0_0_0_0_0_0_0.jpg"/>
          <p:cNvPicPr preferRelativeResize="0"/>
          <p:nvPr/>
        </p:nvPicPr>
        <p:blipFill rotWithShape="1">
          <a:blip r:embed="rId4">
            <a:alphaModFix/>
          </a:blip>
          <a:srcRect/>
          <a:stretch/>
        </p:blipFill>
        <p:spPr>
          <a:xfrm>
            <a:off x="135494" y="4126201"/>
            <a:ext cx="3733121" cy="2304257"/>
          </a:xfrm>
          <a:prstGeom prst="rect">
            <a:avLst/>
          </a:prstGeom>
          <a:noFill/>
          <a:ln>
            <a:noFill/>
          </a:ln>
        </p:spPr>
      </p:pic>
      <p:sp>
        <p:nvSpPr>
          <p:cNvPr id="146" name="Google Shape;146;p5"/>
          <p:cNvSpPr txBox="1"/>
          <p:nvPr/>
        </p:nvSpPr>
        <p:spPr>
          <a:xfrm>
            <a:off x="4052641" y="1066948"/>
            <a:ext cx="5003086" cy="2251065"/>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50000"/>
              </a:lnSpc>
              <a:spcBef>
                <a:spcPts val="0"/>
              </a:spcBef>
              <a:spcAft>
                <a:spcPts val="0"/>
              </a:spcAft>
              <a:buClr>
                <a:schemeClr val="dk1"/>
              </a:buClr>
              <a:buSzPts val="2400"/>
              <a:buFont typeface="Arial"/>
              <a:buChar char="•"/>
            </a:pPr>
            <a:r>
              <a:rPr lang="en-US" sz="2400" b="1" dirty="0">
                <a:solidFill>
                  <a:schemeClr val="dk1"/>
                </a:solidFill>
                <a:latin typeface="Calibri"/>
                <a:ea typeface="Calibri"/>
                <a:cs typeface="Calibri"/>
                <a:sym typeface="Calibri"/>
              </a:rPr>
              <a:t>Machine which flies</a:t>
            </a:r>
            <a:endParaRPr dirty="0"/>
          </a:p>
          <a:p>
            <a:pPr marL="285750" marR="0" lvl="0" indent="-285750" algn="just" rtl="0">
              <a:lnSpc>
                <a:spcPct val="150000"/>
              </a:lnSpc>
              <a:spcBef>
                <a:spcPts val="0"/>
              </a:spcBef>
              <a:spcAft>
                <a:spcPts val="0"/>
              </a:spcAft>
              <a:buClr>
                <a:schemeClr val="dk1"/>
              </a:buClr>
              <a:buSzPts val="2400"/>
              <a:buFont typeface="Arial"/>
              <a:buChar char="•"/>
            </a:pPr>
            <a:r>
              <a:rPr lang="en-US" sz="2400" b="1" dirty="0">
                <a:solidFill>
                  <a:schemeClr val="dk1"/>
                </a:solidFill>
                <a:latin typeface="Calibri"/>
                <a:ea typeface="Calibri"/>
                <a:cs typeface="Calibri"/>
                <a:sym typeface="Calibri"/>
              </a:rPr>
              <a:t>Supports going to a specified place</a:t>
            </a:r>
            <a:endParaRPr dirty="0"/>
          </a:p>
          <a:p>
            <a:pPr marL="285750" marR="0" lvl="0" indent="-285750" algn="just" rtl="0">
              <a:lnSpc>
                <a:spcPct val="150000"/>
              </a:lnSpc>
              <a:spcBef>
                <a:spcPts val="0"/>
              </a:spcBef>
              <a:spcAft>
                <a:spcPts val="0"/>
              </a:spcAft>
              <a:buClr>
                <a:schemeClr val="dk1"/>
              </a:buClr>
              <a:buSzPts val="2400"/>
              <a:buFont typeface="Arial"/>
              <a:buChar char="•"/>
            </a:pPr>
            <a:r>
              <a:rPr lang="en-US" sz="2400" b="1" dirty="0">
                <a:solidFill>
                  <a:schemeClr val="dk1"/>
                </a:solidFill>
                <a:latin typeface="Calibri"/>
                <a:ea typeface="Calibri"/>
                <a:cs typeface="Calibri"/>
                <a:sym typeface="Calibri"/>
              </a:rPr>
              <a:t>Carries people and goods</a:t>
            </a:r>
            <a:endParaRPr dirty="0"/>
          </a:p>
          <a:p>
            <a:pPr marL="285750" marR="0" lvl="0" indent="-285750" algn="just" rtl="0">
              <a:lnSpc>
                <a:spcPct val="150000"/>
              </a:lnSpc>
              <a:spcBef>
                <a:spcPts val="0"/>
              </a:spcBef>
              <a:spcAft>
                <a:spcPts val="0"/>
              </a:spcAft>
              <a:buClr>
                <a:schemeClr val="dk1"/>
              </a:buClr>
              <a:buSzPts val="2400"/>
              <a:buFont typeface="Arial"/>
              <a:buChar char="•"/>
            </a:pPr>
            <a:r>
              <a:rPr lang="en-US" sz="2400" b="1" dirty="0">
                <a:solidFill>
                  <a:schemeClr val="dk1"/>
                </a:solidFill>
                <a:latin typeface="Calibri"/>
                <a:ea typeface="Calibri"/>
                <a:cs typeface="Calibri"/>
                <a:sym typeface="Calibri"/>
              </a:rPr>
              <a:t>Reliably functions </a:t>
            </a:r>
            <a:endParaRPr dirty="0"/>
          </a:p>
        </p:txBody>
      </p:sp>
      <p:sp>
        <p:nvSpPr>
          <p:cNvPr id="147" name="Google Shape;147;p5"/>
          <p:cNvSpPr txBox="1"/>
          <p:nvPr/>
        </p:nvSpPr>
        <p:spPr>
          <a:xfrm>
            <a:off x="4052641" y="3690257"/>
            <a:ext cx="5003085" cy="2862282"/>
          </a:xfrm>
          <a:prstGeom prst="rect">
            <a:avLst/>
          </a:prstGeom>
          <a:noFill/>
          <a:ln>
            <a:noFill/>
          </a:ln>
        </p:spPr>
        <p:txBody>
          <a:bodyPr spcFirstLastPara="1" wrap="square" lIns="91425" tIns="45700" rIns="91425" bIns="45700" anchor="t" anchorCtr="0">
            <a:spAutoFit/>
          </a:bodyPr>
          <a:lstStyle/>
          <a:p>
            <a:pPr marL="285750" marR="0" lvl="0" indent="-285750" algn="l" rtl="0">
              <a:lnSpc>
                <a:spcPct val="120000"/>
              </a:lnSpc>
              <a:spcBef>
                <a:spcPts val="0"/>
              </a:spcBef>
              <a:spcAft>
                <a:spcPts val="0"/>
              </a:spcAft>
              <a:buClr>
                <a:srgbClr val="C00000"/>
              </a:buClr>
              <a:buSzPts val="2400"/>
              <a:buFont typeface="Arial"/>
              <a:buChar char="•"/>
            </a:pPr>
            <a:r>
              <a:rPr lang="en-US" sz="2400" b="1" dirty="0">
                <a:solidFill>
                  <a:srgbClr val="C00000"/>
                </a:solidFill>
                <a:latin typeface="Calibri"/>
                <a:ea typeface="Calibri"/>
                <a:cs typeface="Calibri"/>
                <a:sym typeface="Calibri"/>
              </a:rPr>
              <a:t>Market System supporting buying and selling of stocks/bonds/ securities</a:t>
            </a:r>
            <a:endParaRPr dirty="0"/>
          </a:p>
          <a:p>
            <a:pPr marL="285750" marR="0" lvl="0" indent="-285750" algn="l" rtl="0">
              <a:lnSpc>
                <a:spcPct val="120000"/>
              </a:lnSpc>
              <a:spcBef>
                <a:spcPts val="0"/>
              </a:spcBef>
              <a:spcAft>
                <a:spcPts val="0"/>
              </a:spcAft>
              <a:buClr>
                <a:srgbClr val="C00000"/>
              </a:buClr>
              <a:buSzPts val="2400"/>
              <a:buFont typeface="Arial"/>
              <a:buChar char="•"/>
            </a:pPr>
            <a:r>
              <a:rPr lang="en-US" sz="2400" b="1" dirty="0">
                <a:solidFill>
                  <a:srgbClr val="C00000"/>
                </a:solidFill>
                <a:latin typeface="Calibri"/>
                <a:ea typeface="Calibri"/>
                <a:cs typeface="Calibri"/>
                <a:sym typeface="Calibri"/>
              </a:rPr>
              <a:t>Supports buyers and sellers to be local/remote for all transactions</a:t>
            </a:r>
            <a:endParaRPr dirty="0"/>
          </a:p>
          <a:p>
            <a:pPr marL="285750" marR="0" lvl="0" indent="-285750" algn="l" rtl="0">
              <a:lnSpc>
                <a:spcPct val="150000"/>
              </a:lnSpc>
              <a:spcBef>
                <a:spcPts val="0"/>
              </a:spcBef>
              <a:spcAft>
                <a:spcPts val="0"/>
              </a:spcAft>
              <a:buClr>
                <a:srgbClr val="C00000"/>
              </a:buClr>
              <a:buSzPts val="2400"/>
              <a:buFont typeface="Arial"/>
              <a:buChar char="•"/>
            </a:pPr>
            <a:r>
              <a:rPr lang="en-US" sz="2400" b="1" dirty="0">
                <a:solidFill>
                  <a:srgbClr val="C00000"/>
                </a:solidFill>
                <a:latin typeface="Calibri"/>
                <a:ea typeface="Calibri"/>
                <a:cs typeface="Calibri"/>
                <a:sym typeface="Calibri"/>
              </a:rPr>
              <a:t>Regulation, Data Integrity, Security</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6"/>
          <p:cNvSpPr txBox="1">
            <a:spLocks noGrp="1"/>
          </p:cNvSpPr>
          <p:nvPr>
            <p:ph type="title" idx="4294967295"/>
          </p:nvPr>
        </p:nvSpPr>
        <p:spPr>
          <a:xfrm>
            <a:off x="29324" y="396283"/>
            <a:ext cx="7200800" cy="71637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What’s expected from these</a:t>
            </a:r>
            <a:endParaRPr/>
          </a:p>
        </p:txBody>
      </p:sp>
      <p:sp>
        <p:nvSpPr>
          <p:cNvPr id="154" name="Google Shape;154;p6" descr="data:image/jpeg;base64,/9j/4AAQSkZJRgABAQAAAQABAAD/2wCEAAkGBxISEhUQEhIVFRUVFRUVFRUVFhUVFhUVFRUWFxUVFRUYHSggGBolHRUVITEhJSkrLi4uFx8zODMtNygtLisBCgoKDg0OGhAQGy0lHSUtLS0tLS0tLS0tLS0tLS0tLS0tLS0tLS0tLS0tLS0tLS0tLS0tLS0tLS0tLS0tLS0tLf/AABEIAKQBNAMBIgACEQEDEQH/xAAcAAACAgMBAQAAAAAAAAAAAAAAAQIDBAUGBwj/xABCEAACAQIDBAgEAQkHBQEAAAABAgADEQQSIQUGMUETIlFhcYGRoQcycrFCFDNDUlNiksHRFSNjgrLC0hckVKLxFv/EABkBAQEBAQEBAAAAAAAAAAAAAAABAgMEBf/EACsRAQACAQMEAQIFBQAAAAAAAAABAhEDEjEEEyFBUSKRMkJxgaEFYbHR8P/aAAwDAQACEQMRAD8A3AhGITswUI4WkAIxACSAlCtHaSAkgsogBJBZYFkwsqZVZY7S4JDJCKssYSXLTkgkqMc04BJlZJIUoFCpLVpywUpYqQqApCSFCXKssCwKVoyxaUuAkgJMiro5IUpcokrSZFIoxijL7QjK4U9FGKUuCyYWMkK1SSySwSdpMijJJBJblhaMqqyxZZaRFaEwryyNpcRIkQqq0iRLisRWEU5Y5ZlilHGWhaShIFaFpK0LQpCSEAJICVAJNREBLFlTJqJYqxCTUQJASWWISQlDCx5IAxiQILJZYwZISgAkwIASYkAoklWNZNYDAkhGBJASBCElJKsKgqywJJqsmBJkVhZMLJASVpFQCSQEccCNoR3lbVIEoWkFYmWQFaRtJGECFoWkoGBDLCOOUcOIQEYhBHFGIDEkJESYlJSEmJASQlRYsmDKxJCBaDHICSgTEcgDGDCLQZMSkGWKYVYJMSsGSECYMmpkBJrIi0GTErWTBhUwJMSvNFnkF4MDUAlF4owMlaklnmGTFnMYXLNDyV5hLVk+mjBlkGRyynpYdJGBkCF5jGrI9LGBl3heYnTQNeMGWVmkC8xWrSs15cGWYakJhdLCMGXI4rEsguKT1Po6P7MwmjxW+lGkbVaGJp97UgB65tfKdHBlBFjqOw6iZVpMLvlgX4Vwv1q6e5FvebnA4unWUvRqJUVbZijKwXMbC9jpc6TS7R3RwdbU0gjfrU+ofQaH0nOY7cCqt+grBgfwv1W7fmGh9pJmw9ECyU8irNjsIMlQOqn8LgPTNuziPSbLZG+70gFakrKP1WZTbwbN/KWLR7Jic+HpgkhOYwW/WEfR89I/vLmHql/tN/gtoUa35qtTfuVgT/DxmomGZiWXJAxZSICVEwZISsGSBgTBkgZWDJAyiwSYMqvGDILg0mGlAkwYF4MmplCmTVoVepkg0pDR5pBdmkc8qvFCLTUh0sgIZDAsFSO8qy24kCRTE09QGBI42PDxjMKuBhKDiVHZ2zBxO3qSfNUUceY5cdBJ5niGZtEcy21oXHMzlMRvdRHyln+T5V5ObA68hxMxv/1DEi1Jst3B11sPkIHfNbL/AAncr8/9y6+viFXkT3Djp/LvlVPHAmxQi4JFyDe1r8Ce2cnX2+xysqstjrccVJBI9veNNv3sSjaAjtJuRrw7prtWZjXrLsVroeU12O2/g6T9FUrZX0utibX1FyBpy4maanvGo4o48pj1K2Beoa1TDgueLMhN9ABft0AknSv6arr6efqbujt3D1GyLVAa9srBkN+QGYC8zC01+H2thCAuWkABYAoosOwAjhM2jXouOoyjjpe48uyIi0fihrfSfwylmhDLCBpIQhMNCMGRjkGBvDgOnoMlrsOsn1Dl5i4855nRwi1GC6AnmdJ64pnB7x0hh6zL0aslTrpccLnrDyP3E9vTTFomkxl5eprMYvVzr7KIbLcA/vae/ZLq+wa1MZqhRRfq3a5bvXLe/jNzWoFk6+VMouCLsR4ns4R4HFBCKWIQOvIkagdqNxt3S6nSVtGdPn4ctLrLVnF+PlrsHtDHUvzVepYclfpF/gN7eYm0wu/+LTSolKp4oUb1Qge02WN2DhygejnLsRlpjrhu0g8QB3zD2hu5jBZlUEW/CQzeBv8AynzsWr4fRzE+WzwnxEoHSrh6id6MtQejZTN3hd6cBU4YlV7qivT9yMvvPM8Xg2vaorA99x7GY64IfreoI9xeN8wbYl7ZhitQXpOlQf4bq/8ApJljUyOII8dJ4Y+z3BBUXPIgi/tqJsMPtzH0PlxNZR+qahceSMT9pqNT5TY9htJWnl2G+IeOX5jSqfXSW/qmUzbYb4mH9JhEPfTqMvswaXuQm2XeCSE5TD/EXBt89HEJ4dG4+4M2NDfPZzfp3X66L/dbiXfCbZb0GMGYdPbuAYdTFUmPYzGn/qExKm3XvanRpnkDnzX8AouZusbuJc9S+z1P7RMt2oJ4Szoz4TX4c4ltarrTHYq6+VyfcCZatSHFmbxNvtaJjHsrabesfrhdYczEaiicRvnvEcPSevTPMJTTlcm1yeJ0BM5bZ29leshapXFOxTgDrZidAoJN7WI/rJWu623PkvM1jOHrlXGqoJJAABJJIAAHE+EwK+3KYOUuL5xTt++UzgH/AC6zy3FbxqAQKbVTlqrer1Vy1mDOMim5Gg4kcJptobwYipcs+QE3IpjICbW1K6nQAanlO8dJeeWY1YmHp+0t6qQpq/blOV7KbHS5XU6Xvwmgxu/IUEqGOuXQZbWubXfUcezlPPDXy3zBusoPZcXBDC/EaSezj0tTo7A3sQGJN2uFueFwFd2sOOWdo0aU58pi1m7x+9tSoSeRy6MzNbKSdALDXQHTlNb/AG7VJslrksQFRSbubta4JldehTcJX6qIXsVzKv8AdKeIViDmI7NLgnnM3E72IG/uqAChWUahPmIvot9LADjzMW1KxxVa6UQqFbHOONUDME1Y0+sbWWxI16w0tzlw2PiWGZ6wtmKfMzHNmCAeBN9ewXmuqbxYmp8pAylql1XUakknNfQX9h2TXvVd0LGqWyhcyMTwuVUjk1tPDNOc6tv7Q6duG52xTXDZVSoXY5swYKQADZWtra+vE8Jq6mPduLG3ICwHoJrg8WeWOorEfMtdtnjFt+sfIwG0H/XbyYzAuZudhbr4vGsFoqDcE5mdVFlNidTfQ90zPVTjOCNKGONrVR+lf+Nv6zZbHqY7F1RSwzVGY2ucxyoObO34Rxne7C+ENJLNjKxqH9nSuieBc9Y+Vp3+A2fRw6ClQprTQfhUW17SeJPeZznWtJtrCrZGDNGjTpM/SMigM5/E3EnuFzp3QmWYTA50QijnNRFCEKkDNLvfgOloFgOtT64+n8Y9NfKbiMTdLTS0Whm9d1Zh5lg9oFOK5rCyngQOy/ZM3one3TIbW6rL+EnmQL35TF21gOhrPT/De6/SdR/TylCYhwAA7ADgASJ9yKxaItX2+LeJicN1s/H1MK2RrlTwI+69h7p2mC2krqDmuDwbt7j2GeYMzOeLMe8kzf7uhkbr1Ai8wdb+XbOHUdLvjdHLel1fZ+m3DuqoVhZ1DDsYAj3mj2tsGkQOhosajHQITl7y19AJu6O0MPTFs1+evDtvaYWK32pUwRTW/foonzeza3iIfQt1OnTmWnxe4OLdQVZO0rcqb9gY8fac5jNj4nDno6lNlHIMFdDz0vdZvsZvpWqXUPlF7dXS3iePOamrtMk3aoSe65/Fbie7Wbjo4/NP2jLz2/qNvyU+84aJaYv1luDyU5bd40I9pS9EXsP5D17DNnisQGJ1tfnpcjvkqOGZVulNqpte6qSq3F9TbjPPq9Pan6PZo9TXU8cS1uHwJY2DL4X1m1obJtxJPtNNXZ24nTsHCRfHVVXKtV1HZcE+TEG04PS6U0qNIXqMq+J1/qZ2Wx8alOkpQC7C+bQ8eFj2TxSpg3qHOoJsdS7Elj58p3WzNrFqSh9HUWYEgnTgdOXZNVnDMx4dliNrE85rlxZFRnL6MAALniPbtmhrY64421B9Df05ecT4/S9xx7Rf0l3JiGFvXjOlolOaVFJHqv8Aui3Tqfk9OpiOjp1AqgFavyHMwGvZNRtnEFahqKMyN8w7DzB7L8ZTtbb9NsN+TUlbrMrVGa3BdQq2OutjfuEROZyre7c34p1UNOnhMOGIsWC3C6GxRtDfXhrwHffk2xx7u+01we1xbkR/8k6dSxuFHP5gCNedjp63ns0uojTjlznSiZSqVBHhsY1Ng62urBgSL6j+UrpUGY5QCT2AEn0E6XZu4teouapUSiOxrl7fSOHmZyv1E3nw3FYhzeJxLVGLsbk+3cO6U5p6HR3JwaANUrVKn05UU/c+80VajTo40ikgyI6lVfrggBTZs3EE/ecrXthqMOdoUHqGyIznsUFj6CdDgdw9pVrEYV1B51MtIDTmGsR6T6CwzoEU00VFZQQFAUWIuNB4yRrGXbLG55Bs/wCDuJbWtiKVPuUNUP8AtHvOn2d8JsCmtWpWrHszCmvouvvO26SGeXbCbpcDv1uVgQuGWiEwvXylhbrhigscxuzDjcngG7ROn3Y3Qw+CAdGLvlIzk2FiNbKNNeOt5pd/91q2MYVaJpkikaeSoSMvWY5kIBFzmsQbfKvZNvuXsqrhMHTw9ZwzqWJsSVUMxIRSeQjzM49Lnw37vKy0jmivNMi8ciYSjlsfjlogFkqtflTpvUPnlBt5zRvvpTU2bC4xR2tRsP8AVOptCc2nKpv5gjoWqKew02v7XmTS3wwJ/TW+qnVX3Kzd1sMj/Mit9Sg/ea6tu3g244an4quU+q2k8kYFPePBnhiqPm4X7zMoY+i/yVqbfS6n7GaPF7oYFVLsGpqOJ6RrD+K84PeSlhabgUGZha5L5TzPCwBHDnEZmcLOHom8mymxIDUhd6bZWuQoykA/M1gQLj1M0o3bZQXd6VgLn+9WwA4kkXnn1LaTL8t1+lmX7GZ+F3lxCcHY/Wxe38V57NHrNSldkQ82r0lLzumZdgMOqgE1qSqeBUOwPgQtjIOaHPEMfppH7sROZxm9NatbpWzW4AcBeFPa1GwurE8wTYeVteyenv3mPqt/h4rdHEW+mvj9/wDbpmxlDM1zVNweAUaZfPlMNsVhhwou3H5qluPHgvdOfbaFMm9/DjoOyTG1VAsG9uM55j3P8tdu3qP4dD+VJYsuGTT9Z6jacL8QOMqqbSsNKeHHYAmY+5Npzz7WGvWJvx535/0mM+0uwTE3r7luNG88Q6T+3K4+Vwv0oi/YTGrbTqt81Vz4sbel5zp2g3YOBt3d8qq4xiMpN7G4J4jS1vDhp3TnOvSOIdo6e88y6Ktj6Six1PcdbzXtjka/G/ADtvwtMPBbLr1vzdKo/wBKMR62tNqdycaENR6PRqBdmqPTRQO8ltJw1dSt+KvRpaXbjGfu6LDbNCUgWtouZiDcA8WsefOcW21HFRnU/Mb2OoAHAeNuc2CYStSXolqUqi1ab2yVs6p1gCTbQEX4W53lG6+y6eJxCYes70w5KKyBW64F7G9rA8L66zzujEqbXrHmB4ACUtj6p4ufYT2HBfDbAU9XFSqf3nsPRAJHfHdSh+SH8np0KATruxQl2yjRVcai+o58RN7JTdDyDDUKtZ1por1HYgKBdiSeAAnVYH4a7QqfNSSkP8R1v6LmPtOm+Fe7xX/vKiW6v91wNybhm04WsR5z0JqhitcwWth5Nifhbi1KhGpVbjUhygQ9huLnxAnObe2MmDJp1MQj1v2VAFguv6SqwAB7gD32nvQqxsysLMoYcwQD95rtwzvl41gMeKY6gAH7oHDxHGZv9tHgTxnRbe3DzvnwpSmpAvTa4VbadTKDp3GYNH4c1z89ekPDOx+wmNsw1mHPYzHHoii3OXrAm2utyNPOY+x0GIqrUHHq5h3iwB8wBO7w3w7QWNTEse0IgX3Yn7Te7G3XweFbPRojP+0c5mHgTovkBNRWZN0Q3WHXLTRD+FFU+QAks0pLwzTq58r80WaVZoZoJXZ4ZpTeMGUWgwvK80M0CwtFI54QrUwhEZzaBihCBXicOlRTTqIrqbXVgCDY3Gh75psTuXgH44cL9DOnsDab2OQchX+HODPytVX/ADAgeomtq/DEXOTFG3INTufMg6zv4pVy83Hwyrf+TT7uq0g3wzxHKvS9HH8p6VeAMYTMvNP+mmJ/bUf/AH/4x/8ATTEftqXq/wDxnpl4Rg3S82Hwxrf+RSHkx/lLqPwva/XxS2/dQk+5nogMYMbYN0uTwnw5wafM1Sof3iAv8IH85v8AA7BwdH83hqY7yoZvVrmZt4S4hnMr1qchoO6azefAviKHR0yMyurgMbK2W/VJ5cbg9oEzRJAyo8pfcXHtiAejWmrkZnSotkXgQbEEmw5DW87rZW5GDw1cYin0hK3KKzXVCRa40uT4kzfh4ZpmKRDU2laDrPM98t+KpavhlpJ0QZqYJJ6TPTYjPbhlzL8pBuJ6QDNVtPdjBYhmerQUu1ruCysbc7qRrpxlmJnhmOfLxzC/lhBrYcYmzMVZ6ZqHNU0axKc+sD5z3HZBq/k9Hp/zvRp0nC+ewve2l+3vj2ZgaWHpijRTIi3sASdTxJJ1JmQTFa4atbKV4w0heF5phYGjzysGMGBPPDNIXheFTvHeV3jvKJ3jvK7x3gWXheV3jvAneO8rvHeBO8JC8IMMGIxxTk2UUcUAjihAIoGKUBkRHCA44hGIQ7R2iEYlQRiISQhAJKKOMgEcUcuQCSkRJQYOORvGIQ4WhHeFwUYhC8oI7xQgOOQjgSvC8jCBK8d5GF4EwYXkIXgWAwleaEKxojHFObRRRmKAQhFCiKOKEKAhJAQBRGBGBJWhJK0cLQtKhCOFo4CkoASQEBAQtJ2hCI2haShaUAheMwgEV47QtAIQhaUAMIRwFGIZYWhRHGBC0CJhHaOURhHCEIwhaEnhcQx4QhMNFFCESFCEIAYoQgAEmBCEIkBJQhCQIQhAQjtCEqmJKEIQwIQhCSIzCEKLRQhCHAwhAIxCEoIxFCD2cYhCJPgQMIQqN4XhCaJBiMIQoBhCEiP/2Q=="/>
          <p:cNvSpPr/>
          <p:nvPr/>
        </p:nvSpPr>
        <p:spPr>
          <a:xfrm>
            <a:off x="1679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155" name="Google Shape;155;p6" descr="http://cdn.playbuzz.com/cdn/397ad604-f252-4be3-8b04-27768bf7c10e/fcd417c4-0738-4cc3-be5a-5c5cf8c8c54d.jpg"/>
          <p:cNvPicPr preferRelativeResize="0"/>
          <p:nvPr/>
        </p:nvPicPr>
        <p:blipFill rotWithShape="1">
          <a:blip r:embed="rId3">
            <a:alphaModFix/>
          </a:blip>
          <a:srcRect/>
          <a:stretch/>
        </p:blipFill>
        <p:spPr>
          <a:xfrm>
            <a:off x="153749" y="1219098"/>
            <a:ext cx="3600566" cy="2312789"/>
          </a:xfrm>
          <a:prstGeom prst="rect">
            <a:avLst/>
          </a:prstGeom>
          <a:noFill/>
          <a:ln>
            <a:noFill/>
          </a:ln>
        </p:spPr>
      </p:pic>
      <p:pic>
        <p:nvPicPr>
          <p:cNvPr id="156" name="Google Shape;156;p6"/>
          <p:cNvPicPr preferRelativeResize="0"/>
          <p:nvPr/>
        </p:nvPicPr>
        <p:blipFill rotWithShape="1">
          <a:blip r:embed="rId4">
            <a:alphaModFix/>
          </a:blip>
          <a:srcRect/>
          <a:stretch/>
        </p:blipFill>
        <p:spPr>
          <a:xfrm>
            <a:off x="153749" y="3993627"/>
            <a:ext cx="3600566" cy="2308473"/>
          </a:xfrm>
          <a:prstGeom prst="rect">
            <a:avLst/>
          </a:prstGeom>
          <a:noFill/>
          <a:ln>
            <a:noFill/>
          </a:ln>
        </p:spPr>
      </p:pic>
      <p:sp>
        <p:nvSpPr>
          <p:cNvPr id="157" name="Google Shape;157;p6"/>
          <p:cNvSpPr txBox="1"/>
          <p:nvPr/>
        </p:nvSpPr>
        <p:spPr>
          <a:xfrm>
            <a:off x="3908063" y="1165814"/>
            <a:ext cx="4873080" cy="3139321"/>
          </a:xfrm>
          <a:prstGeom prst="rect">
            <a:avLst/>
          </a:prstGeom>
          <a:noFill/>
          <a:ln>
            <a:noFill/>
          </a:ln>
        </p:spPr>
        <p:txBody>
          <a:bodyPr spcFirstLastPara="1" wrap="square" lIns="91425" tIns="45700" rIns="91425" bIns="45700" anchor="t" anchorCtr="0">
            <a:spAutoFit/>
          </a:bodyPr>
          <a:lstStyle/>
          <a:p>
            <a:pPr marL="285750" marR="0" lvl="0" indent="-285750" algn="just" rtl="0">
              <a:spcBef>
                <a:spcPts val="0"/>
              </a:spcBef>
              <a:spcAft>
                <a:spcPts val="0"/>
              </a:spcAft>
              <a:buClr>
                <a:schemeClr val="dk1"/>
              </a:buClr>
              <a:buSzPts val="2400"/>
              <a:buFont typeface="Arial"/>
              <a:buChar char="•"/>
            </a:pPr>
            <a:r>
              <a:rPr lang="en-US" sz="2400" b="1" dirty="0">
                <a:solidFill>
                  <a:schemeClr val="dk1"/>
                </a:solidFill>
                <a:latin typeface="Calibri"/>
                <a:ea typeface="Calibri"/>
                <a:cs typeface="Calibri"/>
                <a:sym typeface="Calibri"/>
              </a:rPr>
              <a:t>System to play a video game for entertainment and competition</a:t>
            </a:r>
            <a:endParaRPr dirty="0"/>
          </a:p>
          <a:p>
            <a:pPr marL="285750" marR="0" lvl="0" indent="-285750" algn="just" rtl="0">
              <a:spcBef>
                <a:spcPts val="1200"/>
              </a:spcBef>
              <a:spcAft>
                <a:spcPts val="0"/>
              </a:spcAft>
              <a:buClr>
                <a:schemeClr val="dk1"/>
              </a:buClr>
              <a:buSzPts val="2400"/>
              <a:buFont typeface="Arial"/>
              <a:buChar char="•"/>
            </a:pPr>
            <a:r>
              <a:rPr lang="en-US" sz="2400" b="1" dirty="0">
                <a:solidFill>
                  <a:schemeClr val="dk1"/>
                </a:solidFill>
                <a:latin typeface="Calibri"/>
                <a:ea typeface="Calibri"/>
                <a:cs typeface="Calibri"/>
                <a:sym typeface="Calibri"/>
              </a:rPr>
              <a:t>Supports individuals and groups</a:t>
            </a:r>
            <a:endParaRPr dirty="0"/>
          </a:p>
          <a:p>
            <a:pPr marL="285750" marR="0" lvl="0" indent="-285750" algn="just" rtl="0">
              <a:spcBef>
                <a:spcPts val="1200"/>
              </a:spcBef>
              <a:spcAft>
                <a:spcPts val="0"/>
              </a:spcAft>
              <a:buClr>
                <a:schemeClr val="dk1"/>
              </a:buClr>
              <a:buSzPts val="2400"/>
              <a:buFont typeface="Arial"/>
              <a:buChar char="•"/>
            </a:pPr>
            <a:r>
              <a:rPr lang="en-US" sz="2400" b="1" dirty="0">
                <a:solidFill>
                  <a:schemeClr val="dk1"/>
                </a:solidFill>
                <a:latin typeface="Calibri"/>
                <a:ea typeface="Calibri"/>
                <a:cs typeface="Calibri"/>
                <a:sym typeface="Calibri"/>
              </a:rPr>
              <a:t>Runs on dedicated or general purpose systems</a:t>
            </a:r>
            <a:endParaRPr dirty="0"/>
          </a:p>
          <a:p>
            <a:pPr marL="285750" marR="0" lvl="0" indent="-285750" algn="just" rtl="0">
              <a:spcBef>
                <a:spcPts val="1200"/>
              </a:spcBef>
              <a:spcAft>
                <a:spcPts val="0"/>
              </a:spcAft>
              <a:buClr>
                <a:schemeClr val="dk1"/>
              </a:buClr>
              <a:buSzPts val="2400"/>
              <a:buFont typeface="Arial"/>
              <a:buChar char="•"/>
            </a:pPr>
            <a:r>
              <a:rPr lang="en-US" sz="2400" b="1" dirty="0">
                <a:solidFill>
                  <a:schemeClr val="dk1"/>
                </a:solidFill>
                <a:latin typeface="Calibri"/>
                <a:ea typeface="Calibri"/>
                <a:cs typeface="Calibri"/>
                <a:sym typeface="Calibri"/>
              </a:rPr>
              <a:t>Supports various levels of skills and complexity </a:t>
            </a:r>
            <a:endParaRPr dirty="0"/>
          </a:p>
        </p:txBody>
      </p:sp>
      <p:sp>
        <p:nvSpPr>
          <p:cNvPr id="158" name="Google Shape;158;p6"/>
          <p:cNvSpPr txBox="1"/>
          <p:nvPr/>
        </p:nvSpPr>
        <p:spPr>
          <a:xfrm>
            <a:off x="3940878" y="4518999"/>
            <a:ext cx="4310243" cy="1800493"/>
          </a:xfrm>
          <a:prstGeom prst="rect">
            <a:avLst/>
          </a:prstGeom>
          <a:noFill/>
          <a:ln>
            <a:noFill/>
          </a:ln>
        </p:spPr>
        <p:txBody>
          <a:bodyPr spcFirstLastPara="1" wrap="square" lIns="91425" tIns="45700" rIns="91425" bIns="45700" anchor="t" anchorCtr="0">
            <a:spAutoFit/>
          </a:bodyPr>
          <a:lstStyle/>
          <a:p>
            <a:pPr marL="285750" marR="0" lvl="0" indent="-285750" algn="just" rtl="0">
              <a:spcBef>
                <a:spcPts val="0"/>
              </a:spcBef>
              <a:spcAft>
                <a:spcPts val="0"/>
              </a:spcAft>
              <a:buClr>
                <a:srgbClr val="C00000"/>
              </a:buClr>
              <a:buSzPts val="2400"/>
              <a:buFont typeface="Arial"/>
              <a:buChar char="•"/>
            </a:pPr>
            <a:r>
              <a:rPr lang="en-US" sz="2400" b="1">
                <a:solidFill>
                  <a:srgbClr val="C00000"/>
                </a:solidFill>
                <a:latin typeface="Calibri"/>
                <a:ea typeface="Calibri"/>
                <a:cs typeface="Calibri"/>
                <a:sym typeface="Calibri"/>
              </a:rPr>
              <a:t>Supports a market place featured around a web site</a:t>
            </a:r>
            <a:endParaRPr/>
          </a:p>
          <a:p>
            <a:pPr marL="285750" marR="0" lvl="0" indent="-285750" algn="just" rtl="0">
              <a:spcBef>
                <a:spcPts val="1800"/>
              </a:spcBef>
              <a:spcAft>
                <a:spcPts val="0"/>
              </a:spcAft>
              <a:buClr>
                <a:srgbClr val="C00000"/>
              </a:buClr>
              <a:buSzPts val="2400"/>
              <a:buFont typeface="Arial"/>
              <a:buChar char="•"/>
            </a:pPr>
            <a:r>
              <a:rPr lang="en-US" sz="2400" b="1">
                <a:solidFill>
                  <a:srgbClr val="C00000"/>
                </a:solidFill>
                <a:latin typeface="Calibri"/>
                <a:ea typeface="Calibri"/>
                <a:cs typeface="Calibri"/>
                <a:sym typeface="Calibri"/>
              </a:rPr>
              <a:t>Will have number of upgrades and revisions</a:t>
            </a:r>
            <a:endParaRPr/>
          </a:p>
        </p:txBody>
      </p:sp>
      <p:sp>
        <p:nvSpPr>
          <p:cNvPr id="159" name="Google Shape;159;p6"/>
          <p:cNvSpPr txBox="1"/>
          <p:nvPr/>
        </p:nvSpPr>
        <p:spPr>
          <a:xfrm>
            <a:off x="2327476" y="3939692"/>
            <a:ext cx="1426673"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Amazon.com</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9">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7"/>
          <p:cNvSpPr txBox="1">
            <a:spLocks noGrp="1"/>
          </p:cNvSpPr>
          <p:nvPr>
            <p:ph type="title" idx="4294967295"/>
          </p:nvPr>
        </p:nvSpPr>
        <p:spPr>
          <a:xfrm>
            <a:off x="0" y="107414"/>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What do they have in common</a:t>
            </a:r>
            <a:endParaRPr/>
          </a:p>
        </p:txBody>
      </p:sp>
      <p:sp>
        <p:nvSpPr>
          <p:cNvPr id="166" name="Google Shape;166;p7"/>
          <p:cNvSpPr txBox="1"/>
          <p:nvPr/>
        </p:nvSpPr>
        <p:spPr>
          <a:xfrm>
            <a:off x="1870548" y="2728916"/>
            <a:ext cx="3794629" cy="23083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800" b="1">
                <a:solidFill>
                  <a:schemeClr val="dk1"/>
                </a:solidFill>
                <a:latin typeface="Calibri"/>
                <a:ea typeface="Calibri"/>
                <a:cs typeface="Calibri"/>
                <a:sym typeface="Calibri"/>
              </a:rPr>
              <a:t>      Code</a:t>
            </a:r>
            <a:endParaRPr/>
          </a:p>
          <a:p>
            <a:pPr marL="0" marR="0" lvl="0" indent="0" algn="l" rtl="0">
              <a:spcBef>
                <a:spcPts val="0"/>
              </a:spcBef>
              <a:spcAft>
                <a:spcPts val="0"/>
              </a:spcAft>
              <a:buNone/>
            </a:pPr>
            <a:endParaRPr sz="4800" b="1">
              <a:solidFill>
                <a:schemeClr val="dk1"/>
              </a:solidFill>
              <a:latin typeface="Calibri"/>
              <a:ea typeface="Calibri"/>
              <a:cs typeface="Calibri"/>
              <a:sym typeface="Calibri"/>
            </a:endParaRPr>
          </a:p>
          <a:p>
            <a:pPr marL="0" marR="0" lvl="0" indent="0" algn="l" rtl="0">
              <a:spcBef>
                <a:spcPts val="0"/>
              </a:spcBef>
              <a:spcAft>
                <a:spcPts val="0"/>
              </a:spcAft>
              <a:buNone/>
            </a:pPr>
            <a:r>
              <a:rPr lang="en-US" sz="4800" b="1">
                <a:solidFill>
                  <a:srgbClr val="0070C0"/>
                </a:solidFill>
                <a:latin typeface="Calibri"/>
                <a:ea typeface="Calibri"/>
                <a:cs typeface="Calibri"/>
                <a:sym typeface="Calibri"/>
              </a:rPr>
              <a:t>(and lots of It)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8"/>
          <p:cNvSpPr txBox="1">
            <a:spLocks noGrp="1"/>
          </p:cNvSpPr>
          <p:nvPr>
            <p:ph type="title" idx="4294967295"/>
          </p:nvPr>
        </p:nvSpPr>
        <p:spPr>
          <a:xfrm>
            <a:off x="29324" y="240160"/>
            <a:ext cx="7416824" cy="103942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2"/>
              </a:buClr>
              <a:buSzPts val="2400"/>
              <a:buFont typeface="Calibri"/>
              <a:buNone/>
            </a:pPr>
            <a:r>
              <a:rPr lang="en-US" sz="2400" b="1">
                <a:solidFill>
                  <a:schemeClr val="accent2"/>
                </a:solidFill>
                <a:latin typeface="Calibri"/>
                <a:ea typeface="Calibri"/>
                <a:cs typeface="Calibri"/>
                <a:sym typeface="Calibri"/>
              </a:rPr>
              <a:t>Looking at it in more detail</a:t>
            </a:r>
            <a:endParaRPr/>
          </a:p>
        </p:txBody>
      </p:sp>
      <p:sp>
        <p:nvSpPr>
          <p:cNvPr id="173" name="Google Shape;173;p8"/>
          <p:cNvSpPr txBox="1"/>
          <p:nvPr/>
        </p:nvSpPr>
        <p:spPr>
          <a:xfrm>
            <a:off x="227557" y="1505757"/>
            <a:ext cx="7626727" cy="4257319"/>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2400" b="1">
                <a:solidFill>
                  <a:schemeClr val="dk1"/>
                </a:solidFill>
                <a:latin typeface="Calibri"/>
                <a:ea typeface="Calibri"/>
                <a:cs typeface="Calibri"/>
                <a:sym typeface="Calibri"/>
              </a:rPr>
              <a:t>A Boeing 747 has more lines of code than the parts of the aeroplane including nuts and bolts  </a:t>
            </a:r>
            <a:endParaRPr/>
          </a:p>
          <a:p>
            <a:pPr marL="0" marR="0" lvl="0" indent="0" algn="l" rtl="0">
              <a:lnSpc>
                <a:spcPct val="130000"/>
              </a:lnSpc>
              <a:spcBef>
                <a:spcPts val="0"/>
              </a:spcBef>
              <a:spcAft>
                <a:spcPts val="0"/>
              </a:spcAft>
              <a:buNone/>
            </a:pPr>
            <a:r>
              <a:rPr lang="en-US" sz="2400" b="1">
                <a:solidFill>
                  <a:srgbClr val="C00000"/>
                </a:solidFill>
                <a:latin typeface="Calibri"/>
                <a:ea typeface="Calibri"/>
                <a:cs typeface="Calibri"/>
                <a:sym typeface="Calibri"/>
              </a:rPr>
              <a:t> ~ 5 Million lines of Code</a:t>
            </a:r>
            <a:endParaRPr/>
          </a:p>
          <a:p>
            <a:pPr marL="0" marR="0" lvl="0" indent="0" algn="l" rtl="0">
              <a:lnSpc>
                <a:spcPct val="130000"/>
              </a:lnSpc>
              <a:spcBef>
                <a:spcPts val="0"/>
              </a:spcBef>
              <a:spcAft>
                <a:spcPts val="0"/>
              </a:spcAft>
              <a:buNone/>
            </a:pPr>
            <a:endParaRPr sz="1050" b="1">
              <a:solidFill>
                <a:schemeClr val="dk1"/>
              </a:solidFill>
              <a:latin typeface="Calibri"/>
              <a:ea typeface="Calibri"/>
              <a:cs typeface="Calibri"/>
              <a:sym typeface="Calibri"/>
            </a:endParaRPr>
          </a:p>
          <a:p>
            <a:pPr marL="0" marR="0" lvl="0" indent="0" algn="l" rtl="0">
              <a:lnSpc>
                <a:spcPct val="130000"/>
              </a:lnSpc>
              <a:spcBef>
                <a:spcPts val="0"/>
              </a:spcBef>
              <a:spcAft>
                <a:spcPts val="0"/>
              </a:spcAft>
              <a:buNone/>
            </a:pPr>
            <a:endParaRPr sz="1000" b="1">
              <a:solidFill>
                <a:schemeClr val="dk1"/>
              </a:solidFill>
              <a:latin typeface="Calibri"/>
              <a:ea typeface="Calibri"/>
              <a:cs typeface="Calibri"/>
              <a:sym typeface="Calibri"/>
            </a:endParaRPr>
          </a:p>
          <a:p>
            <a:pPr marL="0" marR="0" lvl="0" indent="0" algn="l" rtl="0">
              <a:lnSpc>
                <a:spcPct val="130000"/>
              </a:lnSpc>
              <a:spcBef>
                <a:spcPts val="0"/>
              </a:spcBef>
              <a:spcAft>
                <a:spcPts val="0"/>
              </a:spcAft>
              <a:buNone/>
            </a:pPr>
            <a:r>
              <a:rPr lang="en-US" sz="2400" b="1">
                <a:solidFill>
                  <a:schemeClr val="dk1"/>
                </a:solidFill>
                <a:latin typeface="Calibri"/>
                <a:ea typeface="Calibri"/>
                <a:cs typeface="Calibri"/>
                <a:sym typeface="Calibri"/>
              </a:rPr>
              <a:t>Most Games have </a:t>
            </a:r>
            <a:endParaRPr/>
          </a:p>
          <a:p>
            <a:pPr marL="0" marR="0" lvl="0" indent="0" algn="l" rtl="0">
              <a:lnSpc>
                <a:spcPct val="130000"/>
              </a:lnSpc>
              <a:spcBef>
                <a:spcPts val="0"/>
              </a:spcBef>
              <a:spcAft>
                <a:spcPts val="0"/>
              </a:spcAft>
              <a:buNone/>
            </a:pPr>
            <a:r>
              <a:rPr lang="en-US" sz="2400" b="1">
                <a:solidFill>
                  <a:srgbClr val="C00000"/>
                </a:solidFill>
                <a:latin typeface="Calibri"/>
                <a:ea typeface="Calibri"/>
                <a:cs typeface="Calibri"/>
                <a:sym typeface="Calibri"/>
              </a:rPr>
              <a:t>~ 6 Million or more lines of code</a:t>
            </a:r>
            <a:endParaRPr/>
          </a:p>
          <a:p>
            <a:pPr marL="0" marR="0" lvl="0" indent="0" algn="l" rtl="0">
              <a:spcBef>
                <a:spcPts val="0"/>
              </a:spcBef>
              <a:spcAft>
                <a:spcPts val="0"/>
              </a:spcAft>
              <a:buNone/>
            </a:pPr>
            <a:endParaRPr sz="4000" b="1">
              <a:solidFill>
                <a:srgbClr val="0070C0"/>
              </a:solidFill>
              <a:latin typeface="Calibri"/>
              <a:ea typeface="Calibri"/>
              <a:cs typeface="Calibri"/>
              <a:sym typeface="Calibri"/>
            </a:endParaRPr>
          </a:p>
          <a:p>
            <a:pPr marL="0" marR="0" lvl="0" indent="0" algn="l" rtl="0">
              <a:spcBef>
                <a:spcPts val="0"/>
              </a:spcBef>
              <a:spcAft>
                <a:spcPts val="0"/>
              </a:spcAft>
              <a:buNone/>
            </a:pPr>
            <a:r>
              <a:rPr lang="en-US" sz="2400" b="1">
                <a:solidFill>
                  <a:schemeClr val="dk1"/>
                </a:solidFill>
                <a:latin typeface="Calibri"/>
                <a:ea typeface="Calibri"/>
                <a:cs typeface="Calibri"/>
                <a:sym typeface="Calibri"/>
              </a:rPr>
              <a:t>(and this has to be done on different systems and different OSs etc.)</a:t>
            </a:r>
            <a:endParaRPr sz="4400" b="1">
              <a:solidFill>
                <a:srgbClr val="0070C0"/>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7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7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2035</Words>
  <Application>Microsoft Office PowerPoint</Application>
  <PresentationFormat>Widescreen</PresentationFormat>
  <Paragraphs>256</Paragraphs>
  <Slides>28</Slides>
  <Notes>28</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28</vt:i4>
      </vt:variant>
    </vt:vector>
  </HeadingPairs>
  <TitlesOfParts>
    <vt:vector size="36" baseType="lpstr">
      <vt:lpstr>Arial</vt:lpstr>
      <vt:lpstr>Calibri</vt:lpstr>
      <vt:lpstr>Calibri Light</vt:lpstr>
      <vt:lpstr>Cordia New</vt:lpstr>
      <vt:lpstr>Noto Sans Symbols</vt:lpstr>
      <vt:lpstr>Verdana</vt:lpstr>
      <vt:lpstr>Office Theme</vt:lpstr>
      <vt:lpstr>1_Office Theme</vt:lpstr>
      <vt:lpstr>PowerPoint Presentation</vt:lpstr>
      <vt:lpstr>PowerPoint Presentation</vt:lpstr>
      <vt:lpstr>PowerPoint Presentation</vt:lpstr>
      <vt:lpstr>Objectives for this capsule</vt:lpstr>
      <vt:lpstr>Look at the Pictures</vt:lpstr>
      <vt:lpstr>What’s expected from these</vt:lpstr>
      <vt:lpstr>What’s expected from these</vt:lpstr>
      <vt:lpstr>What do they have in common</vt:lpstr>
      <vt:lpstr>Looking at it in more detail</vt:lpstr>
      <vt:lpstr>Diminishing value</vt:lpstr>
      <vt:lpstr>PowerPoint Presentation</vt:lpstr>
      <vt:lpstr>Leading to</vt:lpstr>
      <vt:lpstr>   Given all of this context</vt:lpstr>
      <vt:lpstr>Software Engineering (SE)</vt:lpstr>
      <vt:lpstr>Is Computer Science == Software Engineering ?</vt:lpstr>
      <vt:lpstr>PowerPoint Presentation</vt:lpstr>
      <vt:lpstr>Fundamental Drivers of Software Engineering (the Why’s)</vt:lpstr>
      <vt:lpstr>Fundamental Drivers</vt:lpstr>
      <vt:lpstr>Fundamental Drivers</vt:lpstr>
      <vt:lpstr>Relative distribution of software/hardware costs</vt:lpstr>
      <vt:lpstr>Fundamental Drivers</vt:lpstr>
      <vt:lpstr>ARIANE Flight 501</vt:lpstr>
      <vt:lpstr>The details</vt:lpstr>
      <vt:lpstr>Possible explanations</vt:lpstr>
      <vt:lpstr>Fundamental Drivers</vt:lpstr>
      <vt:lpstr>Fundamental Drivers</vt:lpstr>
      <vt:lpstr> Summarily Software Engineering is for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Prahallad Nith</dc:creator>
  <cp:lastModifiedBy>CCBD-PES</cp:lastModifiedBy>
  <cp:revision>3</cp:revision>
  <dcterms:created xsi:type="dcterms:W3CDTF">2019-05-30T23:14:36Z</dcterms:created>
  <dcterms:modified xsi:type="dcterms:W3CDTF">2021-01-11T05:42:11Z</dcterms:modified>
</cp:coreProperties>
</file>